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430" r:id="rId3"/>
    <p:sldId id="432" r:id="rId4"/>
    <p:sldId id="433" r:id="rId5"/>
    <p:sldId id="496" r:id="rId6"/>
    <p:sldId id="497" r:id="rId7"/>
    <p:sldId id="510" r:id="rId8"/>
    <p:sldId id="259" r:id="rId9"/>
    <p:sldId id="442" r:id="rId10"/>
    <p:sldId id="460" r:id="rId11"/>
    <p:sldId id="494" r:id="rId12"/>
    <p:sldId id="439" r:id="rId13"/>
    <p:sldId id="492" r:id="rId14"/>
    <p:sldId id="498" r:id="rId15"/>
    <p:sldId id="441" r:id="rId16"/>
    <p:sldId id="493" r:id="rId17"/>
    <p:sldId id="499" r:id="rId18"/>
    <p:sldId id="511" r:id="rId19"/>
    <p:sldId id="512" r:id="rId20"/>
    <p:sldId id="514" r:id="rId21"/>
    <p:sldId id="500" r:id="rId22"/>
    <p:sldId id="515" r:id="rId23"/>
    <p:sldId id="501" r:id="rId24"/>
    <p:sldId id="495" r:id="rId25"/>
    <p:sldId id="487" r:id="rId26"/>
    <p:sldId id="416" r:id="rId27"/>
    <p:sldId id="417" r:id="rId28"/>
    <p:sldId id="503" r:id="rId29"/>
    <p:sldId id="504" r:id="rId30"/>
    <p:sldId id="418" r:id="rId31"/>
    <p:sldId id="502" r:id="rId32"/>
    <p:sldId id="505" r:id="rId33"/>
    <p:sldId id="506" r:id="rId34"/>
    <p:sldId id="507" r:id="rId35"/>
    <p:sldId id="516" r:id="rId36"/>
    <p:sldId id="517" r:id="rId37"/>
    <p:sldId id="520" r:id="rId38"/>
    <p:sldId id="518" r:id="rId39"/>
    <p:sldId id="519" r:id="rId40"/>
    <p:sldId id="328" r:id="rId41"/>
    <p:sldId id="369" r:id="rId42"/>
    <p:sldId id="522" r:id="rId43"/>
    <p:sldId id="521" r:id="rId44"/>
    <p:sldId id="390" r:id="rId4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1F47C"/>
    <a:srgbClr val="FFE8D1"/>
    <a:srgbClr val="E41217"/>
    <a:srgbClr val="FF00FF"/>
    <a:srgbClr val="CC00FF"/>
    <a:srgbClr val="9B00C0"/>
    <a:srgbClr val="4A005C"/>
    <a:srgbClr val="63007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3959" autoAdjust="0"/>
    <p:restoredTop sz="93153" autoAdjust="0"/>
  </p:normalViewPr>
  <p:slideViewPr>
    <p:cSldViewPr>
      <p:cViewPr>
        <p:scale>
          <a:sx n="66" d="100"/>
          <a:sy n="66" d="100"/>
        </p:scale>
        <p:origin x="-91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6"/>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14336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4336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14336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7735CD01-AFE4-4D13-B9FB-A0AFDE722D1D}" type="slidenum">
              <a:rPr lang="en-US"/>
              <a:pPr>
                <a:defRPr/>
              </a:pPr>
              <a:t>‹#›</a:t>
            </a:fld>
            <a:endParaRPr lang="en-US"/>
          </a:p>
        </p:txBody>
      </p:sp>
    </p:spTree>
    <p:extLst>
      <p:ext uri="{BB962C8B-B14F-4D97-AF65-F5344CB8AC3E}">
        <p14:creationId xmlns:p14="http://schemas.microsoft.com/office/powerpoint/2010/main" val="1828615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pPr>
              <a:defRPr/>
            </a:pPr>
            <a:fld id="{A4606E3F-D77E-43F4-927E-8CC188BC4524}" type="slidenum">
              <a:rPr lang="en-US"/>
              <a:pPr>
                <a:defRPr/>
              </a:pPr>
              <a:t>‹#›</a:t>
            </a:fld>
            <a:endParaRPr lang="en-US"/>
          </a:p>
        </p:txBody>
      </p:sp>
    </p:spTree>
    <p:extLst>
      <p:ext uri="{BB962C8B-B14F-4D97-AF65-F5344CB8AC3E}">
        <p14:creationId xmlns:p14="http://schemas.microsoft.com/office/powerpoint/2010/main" val="5981201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F57DB4EA-72BC-4E76-8FBC-982F6F6497B0}" type="slidenum">
              <a:rPr lang="en-US" smtClean="0"/>
              <a:pPr eaLnBrk="1" hangingPunct="1"/>
              <a:t>1</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r>
              <a:rPr lang="en-US"/>
              <a:t>This project involves the development of simulation environment that can be used to evaluate vegetated earth and rock spillways at the watershed scale. Key variables can be specified using probabilistic distributions, and samples for those variables can be generated using either Monte Carlo or Latin Hypercube Sampling. LHS requires fewer samples to achieve the same level of precision.</a:t>
            </a:r>
          </a:p>
          <a:p>
            <a:pPr eaLnBrk="1" hangingPunct="1"/>
            <a:endParaRPr lang="en-US"/>
          </a:p>
          <a:p>
            <a:pPr eaLnBrk="1" hangingPunct="1"/>
            <a:r>
              <a:rPr lang="en-US"/>
              <a:t>This project involves a collaborative research effort between KSU, the USDA, and the US Army Corps of Engineers. Spillway erosion is simulated using a three phase erosion model. The first phase is vegetal cover failure, the second phase is concentrated flow erosion, and the third phase is headcut advance. The focus of this paper is on the software architecture. Other recent papers focus on the model and the theoretical basis for the model.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E3359C9-EF38-4489-AA90-ABB4B8C2CB29}" type="slidenum">
              <a:rPr lang="en-US" smtClean="0"/>
              <a:pPr eaLnBrk="1" hangingPunct="1"/>
              <a:t>40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4AC25BD6-CDDC-4AB0-BE5B-699BD3395CCA}" type="slidenum">
              <a:rPr lang="en-US" smtClean="0"/>
              <a:pPr eaLnBrk="1" hangingPunct="1"/>
              <a:t>41</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528E7609-18CB-4514-B8FB-687FEF4E915E}" type="slidenum">
              <a:rPr lang="en-US" smtClean="0"/>
              <a:pPr eaLnBrk="1" hangingPunct="1"/>
              <a:t>44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BD3D347-21F7-4CAF-9CBF-FCA620A41965}" type="slidenum">
              <a:rPr lang="en-US" smtClean="0"/>
              <a:pPr eaLnBrk="1" hangingPunct="1"/>
              <a:t>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19814769-09E5-4E70-B2C7-628458CEF0B5}" type="slidenum">
              <a:rPr lang="en-US" smtClean="0"/>
              <a:pPr eaLnBrk="1" hangingPunct="1"/>
              <a:t>3</a:t>
            </a:fld>
            <a:endParaRPr lang="en-US"/>
          </a:p>
        </p:txBody>
      </p:sp>
      <p:sp>
        <p:nvSpPr>
          <p:cNvPr id="53251"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2"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eaLnBrk="0" hangingPunct="0">
              <a:buClr>
                <a:schemeClr val="hlink"/>
              </a:buClr>
            </a:pPr>
            <a:r>
              <a:rPr lang="en-US" sz="1000" i="1">
                <a:latin typeface="Times New Roman" pitchFamily="18" charset="0"/>
              </a:rPr>
              <a:t>18</a:t>
            </a:r>
          </a:p>
        </p:txBody>
      </p:sp>
      <p:sp>
        <p:nvSpPr>
          <p:cNvPr id="53253"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4"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55" name="Rectangle 6"/>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p>
        </p:txBody>
      </p:sp>
      <p:sp>
        <p:nvSpPr>
          <p:cNvPr id="53256" name="Rectangle 7"/>
          <p:cNvSpPr>
            <a:spLocks noGrp="1" noRot="1" noChangeAspect="1" noChangeArrowheads="1" noTextEdit="1"/>
          </p:cNvSpPr>
          <p:nvPr>
            <p:ph type="sldImg"/>
          </p:nvPr>
        </p:nvSpPr>
        <p:spPr>
          <a:xfrm>
            <a:off x="1150938" y="692150"/>
            <a:ext cx="4556125" cy="3416300"/>
          </a:xfrm>
          <a:ln w="12700" cap="flat">
            <a:solidFill>
              <a:schemeClr val="tx1"/>
            </a:solid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822BD99B-7FE5-4A00-BDF5-9D5E1B970EE7}" type="slidenum">
              <a:rPr lang="en-US" smtClean="0"/>
              <a:pPr eaLnBrk="1" hangingPunct="1"/>
              <a:t>4</a:t>
            </a:fld>
            <a:endParaRPr lang="en-US"/>
          </a:p>
        </p:txBody>
      </p:sp>
      <p:sp>
        <p:nvSpPr>
          <p:cNvPr id="54275" name="Rectangle 2"/>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6" name="Rectangle 3"/>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050" tIns="0" rIns="19050" bIns="0" anchor="b"/>
          <a:lstStyle/>
          <a:p>
            <a:pPr algn="r" eaLnBrk="0" hangingPunct="0">
              <a:buClr>
                <a:schemeClr val="hlink"/>
              </a:buClr>
            </a:pPr>
            <a:r>
              <a:rPr lang="en-US" sz="1000" i="1">
                <a:latin typeface="Times New Roman" pitchFamily="18" charset="0"/>
              </a:rPr>
              <a:t>20</a:t>
            </a:r>
          </a:p>
        </p:txBody>
      </p:sp>
      <p:sp>
        <p:nvSpPr>
          <p:cNvPr id="54277" name="Rectangle 4"/>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8" name="Rectangle 5"/>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9" name="Rectangle 6"/>
          <p:cNvSpPr>
            <a:spLocks noGrp="1" noRot="1" noChangeAspect="1" noChangeArrowheads="1" noTextEdit="1"/>
          </p:cNvSpPr>
          <p:nvPr>
            <p:ph type="sldImg"/>
          </p:nvPr>
        </p:nvSpPr>
        <p:spPr>
          <a:xfrm>
            <a:off x="1150938" y="692150"/>
            <a:ext cx="4556125" cy="3416300"/>
          </a:xfrm>
          <a:ln w="12700" cap="flat">
            <a:solidFill>
              <a:schemeClr val="tx1"/>
            </a:solidFill>
          </a:ln>
        </p:spPr>
      </p:sp>
      <p:sp>
        <p:nvSpPr>
          <p:cNvPr id="54280" name="Rectangle 7"/>
          <p:cNvSpPr>
            <a:spLocks noGrp="1" noChangeArrowheads="1"/>
          </p:cNvSpPr>
          <p:nvPr>
            <p:ph type="body" idx="1"/>
          </p:nvPr>
        </p:nvSpPr>
        <p:spPr>
          <a:xfrm>
            <a:off x="914400" y="4343400"/>
            <a:ext cx="5029200" cy="41148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767CD7A-76A2-452E-BB29-1CD2C592EA4D}" type="slidenum">
              <a:rPr lang="en-US" smtClean="0"/>
              <a:pPr eaLnBrk="1" hangingPunct="1"/>
              <a:t>5</a:t>
            </a:fld>
            <a:endParaRPr lang="en-US"/>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E03A417-3E4E-49BF-9603-9E74B11406FB}" type="slidenum">
              <a:rPr lang="en-US" smtClean="0"/>
              <a:pPr eaLnBrk="1" hangingPunct="1"/>
              <a:t>6</a:t>
            </a:fld>
            <a:endParaRPr lang="en-US"/>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DBA396F6-3833-4189-A720-340E35954B71}" type="slidenum">
              <a:rPr lang="en-US" smtClean="0"/>
              <a:pPr eaLnBrk="1" hangingPunct="1"/>
              <a:t>7</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6E205A7F-FA15-4C51-B8FB-268F9936D945}" type="slidenum">
              <a:rPr lang="en-US" smtClean="0"/>
              <a:pPr eaLnBrk="1" hangingPunct="1"/>
              <a:t>8</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r>
              <a:rPr lang="en-US"/>
              <a:t>This paper describes the software components included in the integrated development environment, and a description of the flow of control and data through the environment. The software consists of four different componets, SitesSim is a module derived from Sites to compute the amount of erosion that occurs, an Integrity Checker to verify the syntactic correctness of the input data -- logical correctness is still up to the designer, although some warnings will be generated if some input parameters appear to be out of the normal range, DakotaLHS generates random samples based on the distribution specified by the user for a given variable, and finally the master application that controls overall data and control flow, interaction with the user, and parsing of input and output files to make them meaningful to the various components is the IDE SSEA.exe.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slide shows how</a:t>
            </a:r>
            <a:r>
              <a:rPr lang="en-US" baseline="0" dirty="0"/>
              <a:t> the different samples responded to the laboratory jet erosion test.</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r>
              <a:rPr lang="en-US"/>
              <a:t>Mar 2014</a:t>
            </a:r>
          </a:p>
        </p:txBody>
      </p:sp>
      <p:sp>
        <p:nvSpPr>
          <p:cNvPr id="6" name="Footer Placeholder 5"/>
          <p:cNvSpPr>
            <a:spLocks noGrp="1"/>
          </p:cNvSpPr>
          <p:nvPr>
            <p:ph type="ftr" sz="quarter" idx="12"/>
          </p:nvPr>
        </p:nvSpPr>
        <p:spPr/>
        <p:txBody>
          <a:bodyPr/>
          <a:lstStyle/>
          <a:p>
            <a:pPr>
              <a:defRPr/>
            </a:pPr>
            <a:r>
              <a:rPr lang="en-US"/>
              <a:t>Soil Matl Input Parameters</a:t>
            </a:r>
          </a:p>
        </p:txBody>
      </p:sp>
      <p:sp>
        <p:nvSpPr>
          <p:cNvPr id="7" name="Slide Number Placeholder 6"/>
          <p:cNvSpPr>
            <a:spLocks noGrp="1"/>
          </p:cNvSpPr>
          <p:nvPr>
            <p:ph type="sldNum" sz="quarter" idx="13"/>
          </p:nvPr>
        </p:nvSpPr>
        <p:spPr/>
        <p:txBody>
          <a:bodyPr/>
          <a:lstStyle/>
          <a:p>
            <a:pPr>
              <a:defRPr/>
            </a:pPr>
            <a:fld id="{41528933-B569-4C58-A4E7-87137642501B}" type="slidenum">
              <a:rPr lang="en-US" smtClean="0"/>
              <a:pPr>
                <a:defRPr/>
              </a:pPr>
              <a:t>19</a:t>
            </a:fld>
            <a:endParaRPr lang="en-US"/>
          </a:p>
        </p:txBody>
      </p:sp>
    </p:spTree>
    <p:extLst>
      <p:ext uri="{BB962C8B-B14F-4D97-AF65-F5344CB8AC3E}">
        <p14:creationId xmlns:p14="http://schemas.microsoft.com/office/powerpoint/2010/main" val="1590526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96B486C6-9493-4BEB-9904-6807D048BA84}" type="slidenum">
              <a:rPr lang="en-US"/>
              <a:pPr>
                <a:defRPr/>
              </a:pPr>
              <a:t>‹#›</a:t>
            </a:fld>
            <a:endParaRPr lang="en-US"/>
          </a:p>
        </p:txBody>
      </p:sp>
    </p:spTree>
    <p:extLst>
      <p:ext uri="{BB962C8B-B14F-4D97-AF65-F5344CB8AC3E}">
        <p14:creationId xmlns:p14="http://schemas.microsoft.com/office/powerpoint/2010/main" val="3762587045"/>
      </p:ext>
    </p:extLst>
  </p:cSld>
  <p:clrMapOvr>
    <a:masterClrMapping/>
  </p:clrMapOvr>
  <p:transition spd="med">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4AC5191-CE5D-4C17-8A26-CA77276CDE8B}" type="slidenum">
              <a:rPr lang="en-US"/>
              <a:pPr>
                <a:defRPr/>
              </a:pPr>
              <a:t>‹#›</a:t>
            </a:fld>
            <a:endParaRPr lang="en-US"/>
          </a:p>
        </p:txBody>
      </p:sp>
    </p:spTree>
    <p:extLst>
      <p:ext uri="{BB962C8B-B14F-4D97-AF65-F5344CB8AC3E}">
        <p14:creationId xmlns:p14="http://schemas.microsoft.com/office/powerpoint/2010/main" val="3149488034"/>
      </p:ext>
    </p:extLst>
  </p:cSld>
  <p:clrMapOvr>
    <a:masterClrMapping/>
  </p:clrMapOvr>
  <p:transition spd="med">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A15A964-C5D5-485F-9523-417401DB6134}" type="slidenum">
              <a:rPr lang="en-US"/>
              <a:pPr>
                <a:defRPr/>
              </a:pPr>
              <a:t>‹#›</a:t>
            </a:fld>
            <a:endParaRPr lang="en-US"/>
          </a:p>
        </p:txBody>
      </p:sp>
    </p:spTree>
    <p:extLst>
      <p:ext uri="{BB962C8B-B14F-4D97-AF65-F5344CB8AC3E}">
        <p14:creationId xmlns:p14="http://schemas.microsoft.com/office/powerpoint/2010/main" val="3900284279"/>
      </p:ext>
    </p:extLst>
  </p:cSld>
  <p:clrMapOvr>
    <a:masterClrMapping/>
  </p:clrMapOvr>
  <p:transition spd="med">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C62C915B-EA24-4984-AF28-73A8A28E03A9}" type="slidenum">
              <a:rPr lang="en-US"/>
              <a:pPr>
                <a:defRPr/>
              </a:pPr>
              <a:t>‹#›</a:t>
            </a:fld>
            <a:endParaRPr lang="en-US"/>
          </a:p>
        </p:txBody>
      </p:sp>
    </p:spTree>
    <p:extLst>
      <p:ext uri="{BB962C8B-B14F-4D97-AF65-F5344CB8AC3E}">
        <p14:creationId xmlns:p14="http://schemas.microsoft.com/office/powerpoint/2010/main" val="3503444493"/>
      </p:ext>
    </p:extLst>
  </p:cSld>
  <p:clrMapOvr>
    <a:masterClrMapping/>
  </p:clrMapOvr>
  <p:transition spd="med">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7324B8F6-4E30-461F-ABF7-A943DDC4354C}" type="slidenum">
              <a:rPr lang="en-US"/>
              <a:pPr>
                <a:defRPr/>
              </a:pPr>
              <a:t>‹#›</a:t>
            </a:fld>
            <a:endParaRPr lang="en-US"/>
          </a:p>
        </p:txBody>
      </p:sp>
    </p:spTree>
    <p:extLst>
      <p:ext uri="{BB962C8B-B14F-4D97-AF65-F5344CB8AC3E}">
        <p14:creationId xmlns:p14="http://schemas.microsoft.com/office/powerpoint/2010/main" val="3142677434"/>
      </p:ext>
    </p:extLst>
  </p:cSld>
  <p:clrMapOvr>
    <a:masterClrMapping/>
  </p:clrMapOvr>
  <p:transition spd="med">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48499410-8CEA-4895-8DD9-A633F53C3243}" type="slidenum">
              <a:rPr lang="en-US"/>
              <a:pPr>
                <a:defRPr/>
              </a:pPr>
              <a:t>‹#›</a:t>
            </a:fld>
            <a:endParaRPr lang="en-US"/>
          </a:p>
        </p:txBody>
      </p:sp>
    </p:spTree>
    <p:extLst>
      <p:ext uri="{BB962C8B-B14F-4D97-AF65-F5344CB8AC3E}">
        <p14:creationId xmlns:p14="http://schemas.microsoft.com/office/powerpoint/2010/main" val="4028478933"/>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8098F58-5E4B-467C-98A2-96F373FDD11D}" type="slidenum">
              <a:rPr lang="en-US"/>
              <a:pPr>
                <a:defRPr/>
              </a:pPr>
              <a:t>‹#›</a:t>
            </a:fld>
            <a:endParaRPr lang="en-US"/>
          </a:p>
        </p:txBody>
      </p:sp>
    </p:spTree>
    <p:extLst>
      <p:ext uri="{BB962C8B-B14F-4D97-AF65-F5344CB8AC3E}">
        <p14:creationId xmlns:p14="http://schemas.microsoft.com/office/powerpoint/2010/main" val="3172978000"/>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8E9ED7D4-2D66-4072-9089-2DDF06330C78}" type="slidenum">
              <a:rPr lang="en-US"/>
              <a:pPr>
                <a:defRPr/>
              </a:pPr>
              <a:t>‹#›</a:t>
            </a:fld>
            <a:endParaRPr lang="en-US"/>
          </a:p>
        </p:txBody>
      </p:sp>
    </p:spTree>
    <p:extLst>
      <p:ext uri="{BB962C8B-B14F-4D97-AF65-F5344CB8AC3E}">
        <p14:creationId xmlns:p14="http://schemas.microsoft.com/office/powerpoint/2010/main" val="57256073"/>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0B17D659-E0BA-4882-8347-56A2A3A95A14}" type="slidenum">
              <a:rPr lang="en-US"/>
              <a:pPr>
                <a:defRPr/>
              </a:pPr>
              <a:t>‹#›</a:t>
            </a:fld>
            <a:endParaRPr lang="en-US"/>
          </a:p>
        </p:txBody>
      </p:sp>
    </p:spTree>
    <p:extLst>
      <p:ext uri="{BB962C8B-B14F-4D97-AF65-F5344CB8AC3E}">
        <p14:creationId xmlns:p14="http://schemas.microsoft.com/office/powerpoint/2010/main" val="577274080"/>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DF5B7BFA-4167-41A5-B60E-4EA2867C73D5}" type="slidenum">
              <a:rPr lang="en-US"/>
              <a:pPr>
                <a:defRPr/>
              </a:pPr>
              <a:t>‹#›</a:t>
            </a:fld>
            <a:endParaRPr lang="en-US"/>
          </a:p>
        </p:txBody>
      </p:sp>
    </p:spTree>
    <p:extLst>
      <p:ext uri="{BB962C8B-B14F-4D97-AF65-F5344CB8AC3E}">
        <p14:creationId xmlns:p14="http://schemas.microsoft.com/office/powerpoint/2010/main" val="4237035420"/>
      </p:ext>
    </p:extLst>
  </p:cSld>
  <p:clrMapOvr>
    <a:masterClrMapping/>
  </p:clrMapOvr>
  <p:transition spd="med">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C24F9354-01D4-4479-A8FD-97708A4E08E1}" type="slidenum">
              <a:rPr lang="en-US"/>
              <a:pPr>
                <a:defRPr/>
              </a:pPr>
              <a:t>‹#›</a:t>
            </a:fld>
            <a:endParaRPr lang="en-US"/>
          </a:p>
        </p:txBody>
      </p:sp>
    </p:spTree>
    <p:extLst>
      <p:ext uri="{BB962C8B-B14F-4D97-AF65-F5344CB8AC3E}">
        <p14:creationId xmlns:p14="http://schemas.microsoft.com/office/powerpoint/2010/main" val="2491934750"/>
      </p:ext>
    </p:extLst>
  </p:cSld>
  <p:clrMapOvr>
    <a:masterClrMapping/>
  </p:clrMapOvr>
  <p:transition spd="med">
    <p:fade thruBlk="1"/>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outerShdw dist="53882"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0" y="6194425"/>
            <a:ext cx="292417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bg1"/>
                </a:solidFill>
              </a:defRPr>
            </a:lvl1pPr>
          </a:lstStyle>
          <a:p>
            <a:pPr>
              <a:defRPr/>
            </a:pPr>
            <a:fld id="{74166F13-2589-4EC2-80C7-3A7AA03FE9B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fade thruBlk="1"/>
  </p:transition>
  <p:txStyles>
    <p:titleStyle>
      <a:lvl1pPr algn="ctr" rtl="0" eaLnBrk="0" fontAlgn="base" hangingPunct="0">
        <a:spcBef>
          <a:spcPct val="0"/>
        </a:spcBef>
        <a:spcAft>
          <a:spcPct val="0"/>
        </a:spcAft>
        <a:defRPr sz="4400" b="1">
          <a:solidFill>
            <a:srgbClr val="FFFF00"/>
          </a:solidFill>
          <a:latin typeface="+mj-lt"/>
          <a:ea typeface="+mj-ea"/>
          <a:cs typeface="+mj-cs"/>
        </a:defRPr>
      </a:lvl1pPr>
      <a:lvl2pPr algn="ctr" rtl="0" eaLnBrk="0" fontAlgn="base" hangingPunct="0">
        <a:spcBef>
          <a:spcPct val="0"/>
        </a:spcBef>
        <a:spcAft>
          <a:spcPct val="0"/>
        </a:spcAft>
        <a:defRPr sz="4400" b="1">
          <a:solidFill>
            <a:srgbClr val="FFFF00"/>
          </a:solidFill>
          <a:latin typeface="Arial" charset="0"/>
          <a:cs typeface="Arial" charset="0"/>
        </a:defRPr>
      </a:lvl2pPr>
      <a:lvl3pPr algn="ctr" rtl="0" eaLnBrk="0" fontAlgn="base" hangingPunct="0">
        <a:spcBef>
          <a:spcPct val="0"/>
        </a:spcBef>
        <a:spcAft>
          <a:spcPct val="0"/>
        </a:spcAft>
        <a:defRPr sz="4400" b="1">
          <a:solidFill>
            <a:srgbClr val="FFFF00"/>
          </a:solidFill>
          <a:latin typeface="Arial" charset="0"/>
          <a:cs typeface="Arial" charset="0"/>
        </a:defRPr>
      </a:lvl3pPr>
      <a:lvl4pPr algn="ctr" rtl="0" eaLnBrk="0" fontAlgn="base" hangingPunct="0">
        <a:spcBef>
          <a:spcPct val="0"/>
        </a:spcBef>
        <a:spcAft>
          <a:spcPct val="0"/>
        </a:spcAft>
        <a:defRPr sz="4400" b="1">
          <a:solidFill>
            <a:srgbClr val="FFFF00"/>
          </a:solidFill>
          <a:latin typeface="Arial" charset="0"/>
          <a:cs typeface="Arial" charset="0"/>
        </a:defRPr>
      </a:lvl4pPr>
      <a:lvl5pPr algn="ctr" rtl="0" eaLnBrk="0" fontAlgn="base" hangingPunct="0">
        <a:spcBef>
          <a:spcPct val="0"/>
        </a:spcBef>
        <a:spcAft>
          <a:spcPct val="0"/>
        </a:spcAft>
        <a:defRPr sz="4400" b="1">
          <a:solidFill>
            <a:srgbClr val="FFFF00"/>
          </a:solidFill>
          <a:latin typeface="Arial" charset="0"/>
          <a:cs typeface="Arial" charset="0"/>
        </a:defRPr>
      </a:lvl5pPr>
      <a:lvl6pPr marL="457200" algn="ctr" rtl="0" fontAlgn="base">
        <a:spcBef>
          <a:spcPct val="0"/>
        </a:spcBef>
        <a:spcAft>
          <a:spcPct val="0"/>
        </a:spcAft>
        <a:defRPr sz="4400" b="1">
          <a:solidFill>
            <a:srgbClr val="FFFF00"/>
          </a:solidFill>
          <a:latin typeface="Arial" charset="0"/>
          <a:cs typeface="Arial" charset="0"/>
        </a:defRPr>
      </a:lvl6pPr>
      <a:lvl7pPr marL="914400" algn="ctr" rtl="0" fontAlgn="base">
        <a:spcBef>
          <a:spcPct val="0"/>
        </a:spcBef>
        <a:spcAft>
          <a:spcPct val="0"/>
        </a:spcAft>
        <a:defRPr sz="4400" b="1">
          <a:solidFill>
            <a:srgbClr val="FFFF00"/>
          </a:solidFill>
          <a:latin typeface="Arial" charset="0"/>
          <a:cs typeface="Arial" charset="0"/>
        </a:defRPr>
      </a:lvl7pPr>
      <a:lvl8pPr marL="1371600" algn="ctr" rtl="0" fontAlgn="base">
        <a:spcBef>
          <a:spcPct val="0"/>
        </a:spcBef>
        <a:spcAft>
          <a:spcPct val="0"/>
        </a:spcAft>
        <a:defRPr sz="4400" b="1">
          <a:solidFill>
            <a:srgbClr val="FFFF00"/>
          </a:solidFill>
          <a:latin typeface="Arial" charset="0"/>
          <a:cs typeface="Arial" charset="0"/>
        </a:defRPr>
      </a:lvl8pPr>
      <a:lvl9pPr marL="1828800" algn="ctr" rtl="0" fontAlgn="base">
        <a:spcBef>
          <a:spcPct val="0"/>
        </a:spcBef>
        <a:spcAft>
          <a:spcPct val="0"/>
        </a:spcAft>
        <a:defRPr sz="4400" b="1">
          <a:solidFill>
            <a:srgbClr val="FFFF00"/>
          </a:solidFill>
          <a:latin typeface="Arial" charset="0"/>
          <a:cs typeface="Arial" charset="0"/>
        </a:defRPr>
      </a:lvl9pPr>
    </p:titleStyle>
    <p:bodyStyle>
      <a:lvl1pPr marL="342900" indent="-342900" algn="l" rtl="0" eaLnBrk="0" fontAlgn="base" hangingPunct="0">
        <a:spcBef>
          <a:spcPct val="20000"/>
        </a:spcBef>
        <a:spcAft>
          <a:spcPct val="0"/>
        </a:spcAft>
        <a:buChar char="•"/>
        <a:defRPr sz="3200">
          <a:solidFill>
            <a:schemeClr val="bg1"/>
          </a:solidFill>
          <a:latin typeface="+mn-lt"/>
          <a:ea typeface="+mn-ea"/>
          <a:cs typeface="+mn-cs"/>
        </a:defRPr>
      </a:lvl1pPr>
      <a:lvl2pPr marL="742950" indent="-285750" algn="l" rtl="0" eaLnBrk="0" fontAlgn="base" hangingPunct="0">
        <a:spcBef>
          <a:spcPct val="20000"/>
        </a:spcBef>
        <a:spcAft>
          <a:spcPct val="0"/>
        </a:spcAft>
        <a:buChar char="–"/>
        <a:defRPr sz="2800">
          <a:solidFill>
            <a:schemeClr val="bg1"/>
          </a:solidFill>
          <a:latin typeface="+mn-lt"/>
          <a:cs typeface="+mn-cs"/>
        </a:defRPr>
      </a:lvl2pPr>
      <a:lvl3pPr marL="1143000" indent="-228600" algn="l" rtl="0" eaLnBrk="0" fontAlgn="base" hangingPunct="0">
        <a:spcBef>
          <a:spcPct val="20000"/>
        </a:spcBef>
        <a:spcAft>
          <a:spcPct val="0"/>
        </a:spcAft>
        <a:buChar char="•"/>
        <a:defRPr sz="2400">
          <a:solidFill>
            <a:schemeClr val="bg1"/>
          </a:solidFill>
          <a:latin typeface="+mn-lt"/>
          <a:cs typeface="+mn-cs"/>
        </a:defRPr>
      </a:lvl3pPr>
      <a:lvl4pPr marL="1600200" indent="-228600" algn="l" rtl="0" eaLnBrk="0" fontAlgn="base" hangingPunct="0">
        <a:spcBef>
          <a:spcPct val="20000"/>
        </a:spcBef>
        <a:spcAft>
          <a:spcPct val="0"/>
        </a:spcAft>
        <a:buChar char="–"/>
        <a:defRPr sz="2000">
          <a:solidFill>
            <a:schemeClr val="bg1"/>
          </a:solidFill>
          <a:latin typeface="+mn-lt"/>
          <a:cs typeface="+mn-cs"/>
        </a:defRPr>
      </a:lvl4pPr>
      <a:lvl5pPr marL="2057400" indent="-228600" algn="l" rtl="0" eaLnBrk="0" fontAlgn="base" hangingPunct="0">
        <a:spcBef>
          <a:spcPct val="20000"/>
        </a:spcBef>
        <a:spcAft>
          <a:spcPct val="0"/>
        </a:spcAft>
        <a:buChar char="»"/>
        <a:defRPr sz="2000">
          <a:solidFill>
            <a:schemeClr val="bg1"/>
          </a:solidFill>
          <a:latin typeface="+mn-lt"/>
          <a:cs typeface="+mn-cs"/>
        </a:defRPr>
      </a:lvl5pPr>
      <a:lvl6pPr marL="2514600" indent="-228600" algn="l" rtl="0" fontAlgn="base">
        <a:spcBef>
          <a:spcPct val="20000"/>
        </a:spcBef>
        <a:spcAft>
          <a:spcPct val="0"/>
        </a:spcAft>
        <a:buChar char="»"/>
        <a:defRPr sz="2000">
          <a:solidFill>
            <a:schemeClr val="bg1"/>
          </a:solidFill>
          <a:latin typeface="+mn-lt"/>
          <a:cs typeface="+mn-cs"/>
        </a:defRPr>
      </a:lvl6pPr>
      <a:lvl7pPr marL="2971800" indent="-228600" algn="l" rtl="0" fontAlgn="base">
        <a:spcBef>
          <a:spcPct val="20000"/>
        </a:spcBef>
        <a:spcAft>
          <a:spcPct val="0"/>
        </a:spcAft>
        <a:buChar char="»"/>
        <a:defRPr sz="2000">
          <a:solidFill>
            <a:schemeClr val="bg1"/>
          </a:solidFill>
          <a:latin typeface="+mn-lt"/>
          <a:cs typeface="+mn-cs"/>
        </a:defRPr>
      </a:lvl7pPr>
      <a:lvl8pPr marL="3429000" indent="-228600" algn="l" rtl="0" fontAlgn="base">
        <a:spcBef>
          <a:spcPct val="20000"/>
        </a:spcBef>
        <a:spcAft>
          <a:spcPct val="0"/>
        </a:spcAft>
        <a:buChar char="»"/>
        <a:defRPr sz="2000">
          <a:solidFill>
            <a:schemeClr val="bg1"/>
          </a:solidFill>
          <a:latin typeface="+mn-lt"/>
          <a:cs typeface="+mn-cs"/>
        </a:defRPr>
      </a:lvl8pPr>
      <a:lvl9pPr marL="3886200" indent="-228600" algn="l" rtl="0" fontAlgn="base">
        <a:spcBef>
          <a:spcPct val="20000"/>
        </a:spcBef>
        <a:spcAft>
          <a:spcPct val="0"/>
        </a:spcAft>
        <a:buChar char="»"/>
        <a:defRPr sz="2000">
          <a:solidFill>
            <a:schemeClr val="bg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www.damsafety.info/" TargetMode="External"/><Relationship Id="rId2" Type="http://schemas.openxmlformats.org/officeDocument/2006/relationships/hyperlink" Target="http://www.dambreach.org/" TargetMode="Externa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54050" y="855663"/>
            <a:ext cx="7835900" cy="1143000"/>
          </a:xfrm>
        </p:spPr>
        <p:txBody>
          <a:bodyPr/>
          <a:lstStyle/>
          <a:p>
            <a:pPr eaLnBrk="1" hangingPunct="1"/>
            <a:r>
              <a:rPr lang="en-US" sz="4000" dirty="0"/>
              <a:t>Sensitivity Analysis of Internal Erosion Models for Dam Safety</a:t>
            </a:r>
            <a:endParaRPr lang="en-US" dirty="0"/>
          </a:p>
        </p:txBody>
      </p:sp>
      <p:sp>
        <p:nvSpPr>
          <p:cNvPr id="2051" name="Text Box 4"/>
          <p:cNvSpPr txBox="1">
            <a:spLocks noChangeArrowheads="1"/>
          </p:cNvSpPr>
          <p:nvPr/>
        </p:nvSpPr>
        <p:spPr bwMode="auto">
          <a:xfrm>
            <a:off x="731500" y="2506663"/>
            <a:ext cx="7757810" cy="1846659"/>
          </a:xfrm>
          <a:prstGeom prst="rect">
            <a:avLst/>
          </a:prstGeom>
          <a:noFill/>
          <a:ln>
            <a:noFill/>
          </a:ln>
          <a:effectLst>
            <a:outerShdw dist="3592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2200" b="1" dirty="0">
                <a:solidFill>
                  <a:schemeClr val="bg1"/>
                </a:solidFill>
              </a:rPr>
              <a:t>Mitchell Neilsen</a:t>
            </a:r>
            <a:r>
              <a:rPr lang="en-US" sz="2200" b="1" dirty="0">
                <a:solidFill>
                  <a:srgbClr val="F1F47C"/>
                </a:solidFill>
              </a:rPr>
              <a:t>, </a:t>
            </a:r>
            <a:r>
              <a:rPr lang="en-US" sz="2200" b="1" dirty="0" err="1">
                <a:solidFill>
                  <a:srgbClr val="F1F47C"/>
                </a:solidFill>
              </a:rPr>
              <a:t>Chendi</a:t>
            </a:r>
            <a:r>
              <a:rPr lang="en-US" sz="2200" b="1" dirty="0">
                <a:solidFill>
                  <a:srgbClr val="F1F47C"/>
                </a:solidFill>
              </a:rPr>
              <a:t> Cao</a:t>
            </a:r>
            <a:br>
              <a:rPr lang="en-US" sz="2000" dirty="0">
                <a:solidFill>
                  <a:srgbClr val="FFFFCC"/>
                </a:solidFill>
              </a:rPr>
            </a:br>
            <a:endParaRPr lang="en-US" sz="800" dirty="0">
              <a:solidFill>
                <a:srgbClr val="FFFFCC"/>
              </a:solidFill>
            </a:endParaRPr>
          </a:p>
          <a:p>
            <a:pPr algn="ctr" eaLnBrk="1" hangingPunct="1"/>
            <a:r>
              <a:rPr lang="en-US" sz="1600" b="1" dirty="0">
                <a:solidFill>
                  <a:srgbClr val="FFFF99"/>
                </a:solidFill>
              </a:rPr>
              <a:t>Department of Computer Science</a:t>
            </a:r>
          </a:p>
          <a:p>
            <a:pPr algn="ctr" eaLnBrk="1" hangingPunct="1"/>
            <a:r>
              <a:rPr lang="en-US" sz="1600" b="1" dirty="0">
                <a:solidFill>
                  <a:srgbClr val="FFFF99"/>
                </a:solidFill>
              </a:rPr>
              <a:t>Kansas State University</a:t>
            </a:r>
            <a:br>
              <a:rPr lang="en-US" sz="1600" b="1" dirty="0">
                <a:solidFill>
                  <a:srgbClr val="FFFF99"/>
                </a:solidFill>
              </a:rPr>
            </a:br>
            <a:r>
              <a:rPr lang="en-US" sz="1600" b="1" dirty="0">
                <a:solidFill>
                  <a:srgbClr val="FFFF99"/>
                </a:solidFill>
              </a:rPr>
              <a:t>Manhattan, KS, USA</a:t>
            </a:r>
          </a:p>
          <a:p>
            <a:pPr algn="ctr" eaLnBrk="1" hangingPunct="1"/>
            <a:br>
              <a:rPr lang="en-US" sz="1600" b="1" dirty="0">
                <a:solidFill>
                  <a:srgbClr val="FFFF99"/>
                </a:solidFill>
              </a:rPr>
            </a:br>
            <a:r>
              <a:rPr lang="en-CA" sz="2000" b="1" dirty="0">
                <a:solidFill>
                  <a:srgbClr val="F1F47C"/>
                </a:solidFill>
              </a:rPr>
              <a:t>{</a:t>
            </a:r>
            <a:r>
              <a:rPr lang="en-CA" sz="2000" b="1" dirty="0">
                <a:solidFill>
                  <a:schemeClr val="bg1"/>
                </a:solidFill>
              </a:rPr>
              <a:t>  </a:t>
            </a:r>
            <a:r>
              <a:rPr lang="en-CA" sz="2000" b="1" dirty="0">
                <a:solidFill>
                  <a:schemeClr val="accent3"/>
                </a:solidFill>
              </a:rPr>
              <a:t>neilsen@ksu.edu</a:t>
            </a:r>
            <a:r>
              <a:rPr lang="en-CA" sz="2000" b="1" dirty="0">
                <a:solidFill>
                  <a:srgbClr val="F1F47C"/>
                </a:solidFill>
              </a:rPr>
              <a:t>, caocd@ksu.edu  }</a:t>
            </a:r>
            <a:endParaRPr lang="en-US" sz="2000" b="1" dirty="0">
              <a:solidFill>
                <a:srgbClr val="F1F47C"/>
              </a:solidFill>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10" y="126170"/>
            <a:ext cx="8641125" cy="965276"/>
          </a:xfrm>
        </p:spPr>
        <p:txBody>
          <a:bodyPr/>
          <a:lstStyle/>
          <a:p>
            <a:r>
              <a:rPr lang="en-US" sz="3600" dirty="0"/>
              <a:t>Dam Overtopping Breach Analysis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60" y="997734"/>
            <a:ext cx="8300227" cy="5533484"/>
          </a:xfrm>
          <a:prstGeom prst="rect">
            <a:avLst/>
          </a:prstGeom>
        </p:spPr>
      </p:pic>
      <p:pic>
        <p:nvPicPr>
          <p:cNvPr id="5" name="Picture 5" descr="lake lapeer 4"/>
          <p:cNvPicPr>
            <a:picLocks noChangeAspect="1" noChangeArrowheads="1"/>
          </p:cNvPicPr>
          <p:nvPr/>
        </p:nvPicPr>
        <p:blipFill>
          <a:blip r:embed="rId3" cstate="print"/>
          <a:srcRect t="17575"/>
          <a:stretch>
            <a:fillRect/>
          </a:stretch>
        </p:blipFill>
        <p:spPr bwMode="auto">
          <a:xfrm>
            <a:off x="4226355" y="3764476"/>
            <a:ext cx="4724400" cy="293211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24447570"/>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810" y="126170"/>
            <a:ext cx="8641125" cy="965276"/>
          </a:xfrm>
        </p:spPr>
        <p:txBody>
          <a:bodyPr/>
          <a:lstStyle/>
          <a:p>
            <a:r>
              <a:rPr lang="en-US" sz="3600" dirty="0"/>
              <a:t>Dam Overtopping Breach Analysis</a:t>
            </a:r>
          </a:p>
        </p:txBody>
      </p:sp>
      <p:pic>
        <p:nvPicPr>
          <p:cNvPr id="1026" name="Picture 2" descr="BreachWide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070" y="999846"/>
            <a:ext cx="8141860" cy="551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7578003"/>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550" y="164575"/>
            <a:ext cx="6759280" cy="1143000"/>
          </a:xfrm>
        </p:spPr>
        <p:txBody>
          <a:bodyPr/>
          <a:lstStyle/>
          <a:p>
            <a:r>
              <a:rPr lang="en-US" sz="3600" dirty="0"/>
              <a:t>Internal Erosion Analysis              </a:t>
            </a:r>
            <a:r>
              <a:rPr lang="en-US" sz="2400" dirty="0"/>
              <a:t>(weak silty sand material - SM)</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05" y="1442285"/>
            <a:ext cx="5083409" cy="326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19894"/>
            <a:ext cx="5574053" cy="262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376" y="1442285"/>
            <a:ext cx="4610083" cy="4525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5647340" y="6086304"/>
            <a:ext cx="3005481" cy="369332"/>
          </a:xfrm>
          <a:prstGeom prst="rect">
            <a:avLst/>
          </a:prstGeom>
          <a:noFill/>
        </p:spPr>
        <p:txBody>
          <a:bodyPr wrap="square" rtlCol="0">
            <a:spAutoFit/>
          </a:bodyPr>
          <a:lstStyle/>
          <a:p>
            <a:r>
              <a:rPr lang="en-US" dirty="0">
                <a:solidFill>
                  <a:schemeClr val="bg1"/>
                </a:solidFill>
              </a:rPr>
              <a:t>e) 13 min., f) 60 minutes.</a:t>
            </a:r>
          </a:p>
        </p:txBody>
      </p:sp>
    </p:spTree>
    <p:extLst>
      <p:ext uri="{BB962C8B-B14F-4D97-AF65-F5344CB8AC3E}">
        <p14:creationId xmlns:p14="http://schemas.microsoft.com/office/powerpoint/2010/main" val="1624679476"/>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157892" y="5943600"/>
            <a:ext cx="1919308" cy="461665"/>
          </a:xfrm>
          <a:prstGeom prst="rect">
            <a:avLst/>
          </a:prstGeom>
          <a:noFill/>
        </p:spPr>
        <p:txBody>
          <a:bodyPr wrap="none" rtlCol="0">
            <a:spAutoFit/>
          </a:bodyPr>
          <a:lstStyle/>
          <a:p>
            <a:r>
              <a:rPr lang="en-US" b="0" dirty="0">
                <a:latin typeface="Calibri" pitchFamily="34" charset="0"/>
              </a:rPr>
              <a:t>OK ARS HERU</a:t>
            </a:r>
          </a:p>
        </p:txBody>
      </p:sp>
      <p:sp>
        <p:nvSpPr>
          <p:cNvPr id="26627" name="Rectangle 4"/>
          <p:cNvSpPr>
            <a:spLocks noGrp="1" noChangeArrowheads="1"/>
          </p:cNvSpPr>
          <p:nvPr>
            <p:ph type="title"/>
          </p:nvPr>
        </p:nvSpPr>
        <p:spPr>
          <a:xfrm>
            <a:off x="437092" y="164575"/>
            <a:ext cx="8300945" cy="998530"/>
          </a:xfrm>
        </p:spPr>
        <p:txBody>
          <a:bodyPr>
            <a:normAutofit/>
          </a:bodyPr>
          <a:lstStyle/>
          <a:p>
            <a:r>
              <a:rPr lang="en-US" sz="3600" dirty="0">
                <a:latin typeface="Symbol" panose="05050102010706020507" pitchFamily="18" charset="2"/>
              </a:rPr>
              <a:t>t</a:t>
            </a:r>
            <a:r>
              <a:rPr lang="en-US" sz="3600" dirty="0"/>
              <a:t>  &gt;&gt; </a:t>
            </a:r>
            <a:r>
              <a:rPr lang="en-US" sz="3600" dirty="0" err="1">
                <a:latin typeface="Symbol" panose="05050102010706020507" pitchFamily="18" charset="2"/>
              </a:rPr>
              <a:t>t</a:t>
            </a:r>
            <a:r>
              <a:rPr lang="en-US" sz="3600" baseline="-25000" dirty="0" err="1"/>
              <a:t>c</a:t>
            </a:r>
            <a:r>
              <a:rPr lang="en-US" sz="3600" baseline="-25000" dirty="0"/>
              <a:t>    </a:t>
            </a:r>
            <a:r>
              <a:rPr lang="en-US" sz="3600" dirty="0"/>
              <a:t>Rapid Internal Erosion</a:t>
            </a:r>
          </a:p>
        </p:txBody>
      </p:sp>
      <p:pic>
        <p:nvPicPr>
          <p:cNvPr id="10" name="9VC_ARS Piping Test1 Fast.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cstate="print"/>
          <a:stretch>
            <a:fillRect/>
          </a:stretch>
        </p:blipFill>
        <p:spPr>
          <a:xfrm>
            <a:off x="1230765" y="1355130"/>
            <a:ext cx="6709882" cy="4473255"/>
          </a:xfrm>
          <a:prstGeom prst="rect">
            <a:avLst/>
          </a:prstGeom>
        </p:spPr>
      </p:pic>
      <p:sp>
        <p:nvSpPr>
          <p:cNvPr id="2" name="TextBox 1"/>
          <p:cNvSpPr txBox="1"/>
          <p:nvPr/>
        </p:nvSpPr>
        <p:spPr>
          <a:xfrm>
            <a:off x="6553200" y="1810532"/>
            <a:ext cx="2199641" cy="707886"/>
          </a:xfrm>
          <a:prstGeom prst="rect">
            <a:avLst/>
          </a:prstGeom>
          <a:solidFill>
            <a:schemeClr val="bg1">
              <a:lumMod val="95000"/>
              <a:alpha val="76000"/>
            </a:schemeClr>
          </a:solidFill>
        </p:spPr>
        <p:txBody>
          <a:bodyPr wrap="none" rtlCol="0">
            <a:spAutoFit/>
          </a:bodyPr>
          <a:lstStyle/>
          <a:p>
            <a:r>
              <a:rPr lang="en-US" sz="2000" b="1" dirty="0" err="1"/>
              <a:t>k</a:t>
            </a:r>
            <a:r>
              <a:rPr lang="en-US" sz="2000" b="1" baseline="-25000" dirty="0" err="1"/>
              <a:t>d</a:t>
            </a:r>
            <a:r>
              <a:rPr lang="en-US" sz="2000" b="1" dirty="0"/>
              <a:t> ~ 57 (</a:t>
            </a:r>
            <a:r>
              <a:rPr lang="en-US" sz="2000" b="1" dirty="0" err="1"/>
              <a:t>ft</a:t>
            </a:r>
            <a:r>
              <a:rPr lang="en-US" sz="2000" b="1" dirty="0"/>
              <a:t>/</a:t>
            </a:r>
            <a:r>
              <a:rPr lang="en-US" sz="2000" b="1" dirty="0" err="1"/>
              <a:t>hr</a:t>
            </a:r>
            <a:r>
              <a:rPr lang="en-US" sz="2000" b="1" dirty="0"/>
              <a:t>)/</a:t>
            </a:r>
            <a:r>
              <a:rPr lang="en-US" sz="2000" b="1" dirty="0" err="1"/>
              <a:t>psf</a:t>
            </a:r>
            <a:endParaRPr lang="en-US" sz="2000" b="1" dirty="0"/>
          </a:p>
          <a:p>
            <a:r>
              <a:rPr lang="en-US" sz="2000" b="1" dirty="0" err="1">
                <a:latin typeface="Symbol" panose="05050102010706020507" pitchFamily="18" charset="2"/>
              </a:rPr>
              <a:t>t</a:t>
            </a:r>
            <a:r>
              <a:rPr lang="en-US" sz="2000" b="1" baseline="-25000" dirty="0" err="1"/>
              <a:t>c</a:t>
            </a:r>
            <a:r>
              <a:rPr lang="en-US" sz="2000" b="1" dirty="0"/>
              <a:t> ~ 0 </a:t>
            </a:r>
            <a:r>
              <a:rPr lang="en-US" sz="2000" b="1" dirty="0" err="1"/>
              <a:t>psf</a:t>
            </a:r>
            <a:endParaRPr lang="en-US" sz="2000" b="1" dirty="0"/>
          </a:p>
        </p:txBody>
      </p:sp>
    </p:spTree>
    <p:extLst>
      <p:ext uri="{BB962C8B-B14F-4D97-AF65-F5344CB8AC3E}">
        <p14:creationId xmlns:p14="http://schemas.microsoft.com/office/powerpoint/2010/main" val="2710582267"/>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p:cTn id="7" fill="hold" display="0">
                  <p:stCondLst>
                    <p:cond delay="indefinite"/>
                  </p:stCondLst>
                  <p:endCondLst>
                    <p:cond evt="onNext" delay="0">
                      <p:tgtEl>
                        <p:sldTgt/>
                      </p:tgtEl>
                    </p:cond>
                    <p:cond evt="onPrev" delay="0">
                      <p:tgtEl>
                        <p:sldTgt/>
                      </p:tgtEl>
                    </p:cond>
                  </p:end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470" y="1470345"/>
            <a:ext cx="5380996" cy="460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62665" y="164575"/>
            <a:ext cx="8229600" cy="888467"/>
          </a:xfrm>
        </p:spPr>
        <p:txBody>
          <a:bodyPr/>
          <a:lstStyle/>
          <a:p>
            <a:r>
              <a:rPr lang="en-US" sz="3600" dirty="0" err="1"/>
              <a:t>WinDAM</a:t>
            </a:r>
            <a:r>
              <a:rPr lang="en-US" sz="3600" dirty="0"/>
              <a:t> Headcut Model Input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410" y="998640"/>
            <a:ext cx="6067990" cy="52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576410" y="6234639"/>
            <a:ext cx="6067990" cy="461665"/>
          </a:xfrm>
          <a:prstGeom prst="rect">
            <a:avLst/>
          </a:prstGeom>
          <a:solidFill>
            <a:schemeClr val="tx1"/>
          </a:solidFill>
          <a:ln>
            <a:solidFill>
              <a:schemeClr val="tx1"/>
            </a:solidFill>
          </a:ln>
        </p:spPr>
        <p:txBody>
          <a:bodyPr wrap="square" rtlCol="0">
            <a:spAutoFit/>
          </a:bodyPr>
          <a:lstStyle/>
          <a:p>
            <a:pPr algn="ctr"/>
            <a:r>
              <a:rPr lang="en-US" sz="2400" dirty="0">
                <a:solidFill>
                  <a:srgbClr val="FFFF00"/>
                </a:solidFill>
              </a:rPr>
              <a:t>Silty sand (SM) material properties</a:t>
            </a:r>
          </a:p>
        </p:txBody>
      </p:sp>
    </p:spTree>
    <p:extLst>
      <p:ext uri="{BB962C8B-B14F-4D97-AF65-F5344CB8AC3E}">
        <p14:creationId xmlns:p14="http://schemas.microsoft.com/office/powerpoint/2010/main" val="1235333253"/>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4385" y="164575"/>
            <a:ext cx="6336826" cy="1143000"/>
          </a:xfrm>
        </p:spPr>
        <p:txBody>
          <a:bodyPr/>
          <a:lstStyle/>
          <a:p>
            <a:r>
              <a:rPr lang="en-US" sz="3600" dirty="0"/>
              <a:t>Internal Erosion Analysis     </a:t>
            </a:r>
            <a:r>
              <a:rPr lang="en-US" sz="2400" dirty="0"/>
              <a:t>(stronger clay material - CL)</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05" y="1442285"/>
            <a:ext cx="5083409" cy="3264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19894"/>
            <a:ext cx="5574053" cy="2621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376" y="1442285"/>
            <a:ext cx="4610083" cy="5231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4687216" y="6270970"/>
            <a:ext cx="3965606" cy="369332"/>
          </a:xfrm>
          <a:prstGeom prst="rect">
            <a:avLst/>
          </a:prstGeom>
          <a:noFill/>
        </p:spPr>
        <p:txBody>
          <a:bodyPr wrap="square" rtlCol="0">
            <a:spAutoFit/>
          </a:bodyPr>
          <a:lstStyle/>
          <a:p>
            <a:r>
              <a:rPr lang="en-US" dirty="0">
                <a:solidFill>
                  <a:schemeClr val="bg1"/>
                </a:solidFill>
              </a:rPr>
              <a:t>e) 46 hours                     f) 72 hours.</a:t>
            </a:r>
          </a:p>
        </p:txBody>
      </p:sp>
    </p:spTree>
    <p:extLst>
      <p:ext uri="{BB962C8B-B14F-4D97-AF65-F5344CB8AC3E}">
        <p14:creationId xmlns:p14="http://schemas.microsoft.com/office/powerpoint/2010/main" val="1495484689"/>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19800" y="5867400"/>
            <a:ext cx="1919308" cy="461665"/>
          </a:xfrm>
          <a:prstGeom prst="rect">
            <a:avLst/>
          </a:prstGeom>
          <a:noFill/>
        </p:spPr>
        <p:txBody>
          <a:bodyPr wrap="none" rtlCol="0">
            <a:spAutoFit/>
          </a:bodyPr>
          <a:lstStyle/>
          <a:p>
            <a:r>
              <a:rPr lang="en-US" b="0" dirty="0">
                <a:effectLst>
                  <a:outerShdw blurRad="38100" dist="38100" dir="2700000" algn="tl">
                    <a:srgbClr val="000000">
                      <a:alpha val="43137"/>
                    </a:srgbClr>
                  </a:outerShdw>
                </a:effectLst>
                <a:latin typeface="Calibri" pitchFamily="34" charset="0"/>
              </a:rPr>
              <a:t>OK ARS HERU</a:t>
            </a:r>
          </a:p>
        </p:txBody>
      </p:sp>
      <p:pic>
        <p:nvPicPr>
          <p:cNvPr id="13" name="9VE_ARS Piping Test4 Slow.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cstate="print"/>
          <a:stretch>
            <a:fillRect/>
          </a:stretch>
        </p:blipFill>
        <p:spPr>
          <a:xfrm>
            <a:off x="1345980" y="1355130"/>
            <a:ext cx="6452040" cy="4839031"/>
          </a:xfrm>
          <a:prstGeom prst="rect">
            <a:avLst/>
          </a:prstGeom>
        </p:spPr>
      </p:pic>
      <p:sp>
        <p:nvSpPr>
          <p:cNvPr id="26627" name="Rectangle 4"/>
          <p:cNvSpPr>
            <a:spLocks noGrp="1" noChangeArrowheads="1"/>
          </p:cNvSpPr>
          <p:nvPr>
            <p:ph type="title"/>
          </p:nvPr>
        </p:nvSpPr>
        <p:spPr>
          <a:xfrm>
            <a:off x="193830" y="87765"/>
            <a:ext cx="8794745" cy="1143000"/>
          </a:xfrm>
        </p:spPr>
        <p:txBody>
          <a:bodyPr/>
          <a:lstStyle/>
          <a:p>
            <a:r>
              <a:rPr lang="en-US" sz="3600" dirty="0">
                <a:effectLst>
                  <a:outerShdw blurRad="38100" dist="38100" dir="2700000" algn="tl">
                    <a:srgbClr val="000000">
                      <a:alpha val="43137"/>
                    </a:srgbClr>
                  </a:outerShdw>
                </a:effectLst>
                <a:latin typeface="Symbol" panose="05050102010706020507" pitchFamily="18" charset="2"/>
              </a:rPr>
              <a:t>t</a:t>
            </a:r>
            <a:r>
              <a:rPr lang="en-US" sz="3600" dirty="0">
                <a:effectLst>
                  <a:outerShdw blurRad="38100" dist="38100" dir="2700000" algn="tl">
                    <a:srgbClr val="000000">
                      <a:alpha val="43137"/>
                    </a:srgbClr>
                  </a:outerShdw>
                </a:effectLst>
              </a:rPr>
              <a:t>  ~ </a:t>
            </a:r>
            <a:r>
              <a:rPr lang="en-US" sz="3600" dirty="0" err="1">
                <a:effectLst>
                  <a:outerShdw blurRad="38100" dist="38100" dir="2700000" algn="tl">
                    <a:srgbClr val="000000">
                      <a:alpha val="43137"/>
                    </a:srgbClr>
                  </a:outerShdw>
                </a:effectLst>
                <a:latin typeface="Symbol" panose="05050102010706020507" pitchFamily="18" charset="2"/>
              </a:rPr>
              <a:t>t</a:t>
            </a:r>
            <a:r>
              <a:rPr lang="en-US" sz="3600" baseline="-25000" dirty="0" err="1">
                <a:effectLst>
                  <a:outerShdw blurRad="38100" dist="38100" dir="2700000" algn="tl">
                    <a:srgbClr val="000000">
                      <a:alpha val="43137"/>
                    </a:srgbClr>
                  </a:outerShdw>
                </a:effectLst>
              </a:rPr>
              <a:t>c</a:t>
            </a:r>
            <a:r>
              <a:rPr lang="en-US" sz="3600" baseline="-25000" dirty="0">
                <a:effectLst>
                  <a:outerShdw blurRad="38100" dist="38100" dir="2700000" algn="tl">
                    <a:srgbClr val="000000">
                      <a:alpha val="43137"/>
                    </a:srgbClr>
                  </a:outerShdw>
                </a:effectLst>
              </a:rPr>
              <a:t>      </a:t>
            </a:r>
            <a:r>
              <a:rPr lang="en-US" sz="3600" dirty="0" err="1">
                <a:effectLst>
                  <a:outerShdw blurRad="38100" dist="38100" dir="2700000" algn="tl">
                    <a:srgbClr val="000000">
                      <a:alpha val="43137"/>
                    </a:srgbClr>
                  </a:outerShdw>
                </a:effectLst>
              </a:rPr>
              <a:t>Negligble</a:t>
            </a:r>
            <a:r>
              <a:rPr lang="en-US" sz="3600" dirty="0">
                <a:effectLst>
                  <a:outerShdw blurRad="38100" dist="38100" dir="2700000" algn="tl">
                    <a:srgbClr val="000000">
                      <a:alpha val="43137"/>
                    </a:srgbClr>
                  </a:outerShdw>
                </a:effectLst>
              </a:rPr>
              <a:t> Internal Erosion</a:t>
            </a:r>
          </a:p>
        </p:txBody>
      </p:sp>
      <p:sp>
        <p:nvSpPr>
          <p:cNvPr id="8" name="TextBox 7"/>
          <p:cNvSpPr txBox="1"/>
          <p:nvPr/>
        </p:nvSpPr>
        <p:spPr>
          <a:xfrm>
            <a:off x="6520310" y="1470345"/>
            <a:ext cx="2555508" cy="707886"/>
          </a:xfrm>
          <a:prstGeom prst="rect">
            <a:avLst/>
          </a:prstGeom>
          <a:solidFill>
            <a:schemeClr val="bg1">
              <a:lumMod val="95000"/>
              <a:alpha val="76000"/>
            </a:schemeClr>
          </a:solidFill>
        </p:spPr>
        <p:txBody>
          <a:bodyPr wrap="none" rtlCol="0">
            <a:spAutoFit/>
          </a:bodyPr>
          <a:lstStyle/>
          <a:p>
            <a:r>
              <a:rPr lang="en-US" sz="2000" b="1" dirty="0" err="1"/>
              <a:t>k</a:t>
            </a:r>
            <a:r>
              <a:rPr lang="en-US" sz="2000" b="1" baseline="-25000" dirty="0" err="1"/>
              <a:t>d</a:t>
            </a:r>
            <a:r>
              <a:rPr lang="en-US" sz="2000" b="1" dirty="0"/>
              <a:t> ~ 0.017 (</a:t>
            </a:r>
            <a:r>
              <a:rPr lang="en-US" sz="2000" b="1" dirty="0" err="1"/>
              <a:t>ft</a:t>
            </a:r>
            <a:r>
              <a:rPr lang="en-US" sz="2000" b="1" dirty="0"/>
              <a:t>/</a:t>
            </a:r>
            <a:r>
              <a:rPr lang="en-US" sz="2000" b="1" dirty="0" err="1"/>
              <a:t>hr</a:t>
            </a:r>
            <a:r>
              <a:rPr lang="en-US" sz="2000" b="1" dirty="0"/>
              <a:t>)/</a:t>
            </a:r>
            <a:r>
              <a:rPr lang="en-US" sz="2000" b="1" dirty="0" err="1"/>
              <a:t>psf</a:t>
            </a:r>
            <a:endParaRPr lang="en-US" sz="2000" b="1" dirty="0"/>
          </a:p>
          <a:p>
            <a:r>
              <a:rPr lang="en-US" sz="2000" b="1" dirty="0" err="1">
                <a:latin typeface="Symbol" panose="05050102010706020507" pitchFamily="18" charset="2"/>
              </a:rPr>
              <a:t>t</a:t>
            </a:r>
            <a:r>
              <a:rPr lang="en-US" sz="2000" b="1" baseline="-25000" dirty="0" err="1"/>
              <a:t>c</a:t>
            </a:r>
            <a:r>
              <a:rPr lang="en-US" sz="2000" b="1" dirty="0"/>
              <a:t> ~ 0.0 </a:t>
            </a:r>
            <a:r>
              <a:rPr lang="en-US" sz="2000" b="1" dirty="0" err="1"/>
              <a:t>psf</a:t>
            </a:r>
            <a:endParaRPr lang="en-US" sz="2000" b="1" dirty="0"/>
          </a:p>
        </p:txBody>
      </p:sp>
    </p:spTree>
    <p:extLst>
      <p:ext uri="{BB962C8B-B14F-4D97-AF65-F5344CB8AC3E}">
        <p14:creationId xmlns:p14="http://schemas.microsoft.com/office/powerpoint/2010/main" val="2583149718"/>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p:cTn id="7" fill="hold" display="0">
                  <p:stCondLst>
                    <p:cond delay="indefinite"/>
                  </p:stCondLst>
                  <p:endCondLst>
                    <p:cond evt="onNext" delay="0">
                      <p:tgtEl>
                        <p:sldTgt/>
                      </p:tgtEl>
                    </p:cond>
                    <p:cond evt="onPrev" delay="0">
                      <p:tgtEl>
                        <p:sldTgt/>
                      </p:tgtEl>
                    </p:cond>
                  </p:endCondLst>
                </p:cTn>
                <p:tgtEl>
                  <p:spTgt spid="1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6410" y="998639"/>
            <a:ext cx="6067990" cy="521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62665" y="164575"/>
            <a:ext cx="8229600" cy="888467"/>
          </a:xfrm>
        </p:spPr>
        <p:txBody>
          <a:bodyPr/>
          <a:lstStyle/>
          <a:p>
            <a:r>
              <a:rPr lang="en-US" sz="3600" dirty="0" err="1"/>
              <a:t>WinDAM</a:t>
            </a:r>
            <a:r>
              <a:rPr lang="en-US" sz="3600" dirty="0"/>
              <a:t> Headcut Model Input</a:t>
            </a:r>
          </a:p>
        </p:txBody>
      </p:sp>
      <p:sp>
        <p:nvSpPr>
          <p:cNvPr id="4" name="TextBox 3"/>
          <p:cNvSpPr txBox="1"/>
          <p:nvPr/>
        </p:nvSpPr>
        <p:spPr>
          <a:xfrm>
            <a:off x="1576410" y="6234639"/>
            <a:ext cx="6067990" cy="461665"/>
          </a:xfrm>
          <a:prstGeom prst="rect">
            <a:avLst/>
          </a:prstGeom>
          <a:solidFill>
            <a:schemeClr val="tx1"/>
          </a:solidFill>
          <a:ln>
            <a:solidFill>
              <a:schemeClr val="tx1"/>
            </a:solidFill>
          </a:ln>
        </p:spPr>
        <p:txBody>
          <a:bodyPr wrap="square" rtlCol="0">
            <a:spAutoFit/>
          </a:bodyPr>
          <a:lstStyle/>
          <a:p>
            <a:pPr algn="ctr"/>
            <a:r>
              <a:rPr lang="en-US" sz="2400" dirty="0">
                <a:solidFill>
                  <a:srgbClr val="FFFF00"/>
                </a:solidFill>
              </a:rPr>
              <a:t>Clay (CL) material properties</a:t>
            </a:r>
          </a:p>
        </p:txBody>
      </p:sp>
    </p:spTree>
    <p:extLst>
      <p:ext uri="{BB962C8B-B14F-4D97-AF65-F5344CB8AC3E}">
        <p14:creationId xmlns:p14="http://schemas.microsoft.com/office/powerpoint/2010/main" val="897956614"/>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5833" t="45321" r="28889" b="37782"/>
          <a:stretch/>
        </p:blipFill>
        <p:spPr>
          <a:xfrm>
            <a:off x="550129" y="3578083"/>
            <a:ext cx="8004711" cy="2875722"/>
          </a:xfrm>
          <a:prstGeom prst="rect">
            <a:avLst/>
          </a:prstGeom>
        </p:spPr>
      </p:pic>
      <p:sp>
        <p:nvSpPr>
          <p:cNvPr id="2" name="Title 1"/>
          <p:cNvSpPr>
            <a:spLocks noGrp="1"/>
          </p:cNvSpPr>
          <p:nvPr>
            <p:ph type="title"/>
          </p:nvPr>
        </p:nvSpPr>
        <p:spPr/>
        <p:txBody>
          <a:bodyPr/>
          <a:lstStyle/>
          <a:p>
            <a:r>
              <a:rPr lang="en-US" dirty="0"/>
              <a:t>JET Field test for </a:t>
            </a:r>
            <a:r>
              <a:rPr lang="en-US" dirty="0" err="1"/>
              <a:t>k</a:t>
            </a:r>
            <a:r>
              <a:rPr lang="en-US" baseline="-25000" dirty="0" err="1"/>
              <a:t>d</a:t>
            </a:r>
            <a:endParaRPr lang="en-US" baseline="-25000" dirty="0"/>
          </a:p>
        </p:txBody>
      </p:sp>
      <p:sp>
        <p:nvSpPr>
          <p:cNvPr id="5" name="Footer Placeholder 4"/>
          <p:cNvSpPr>
            <a:spLocks noGrp="1"/>
          </p:cNvSpPr>
          <p:nvPr>
            <p:ph type="ftr" sz="quarter" idx="11"/>
          </p:nvPr>
        </p:nvSpPr>
        <p:spPr>
          <a:xfrm>
            <a:off x="6569060" y="6453805"/>
            <a:ext cx="2133600" cy="476250"/>
          </a:xfrm>
        </p:spPr>
        <p:txBody>
          <a:bodyPr/>
          <a:lstStyle/>
          <a:p>
            <a:r>
              <a:rPr lang="en-US" dirty="0" err="1"/>
              <a:t>WinDAM</a:t>
            </a:r>
            <a:r>
              <a:rPr lang="en-US" dirty="0"/>
              <a:t> Soil Inputs</a:t>
            </a:r>
          </a:p>
        </p:txBody>
      </p:sp>
      <p:sp>
        <p:nvSpPr>
          <p:cNvPr id="6" name="Slide Number Placeholder 5"/>
          <p:cNvSpPr>
            <a:spLocks noGrp="1"/>
          </p:cNvSpPr>
          <p:nvPr>
            <p:ph type="sldNum" sz="quarter" idx="4294967295"/>
          </p:nvPr>
        </p:nvSpPr>
        <p:spPr>
          <a:xfrm>
            <a:off x="6553200" y="6356350"/>
            <a:ext cx="2133600" cy="365125"/>
          </a:xfrm>
          <a:prstGeom prst="rect">
            <a:avLst/>
          </a:prstGeom>
        </p:spPr>
        <p:txBody>
          <a:bodyPr/>
          <a:lstStyle/>
          <a:p>
            <a:fld id="{C637C728-5218-8E41-BD52-95328715D22E}" type="slidenum">
              <a:rPr lang="en-US" smtClean="0"/>
              <a:t>18</a:t>
            </a:fld>
            <a:endParaRPr lang="en-US"/>
          </a:p>
        </p:txBody>
      </p:sp>
      <p:sp>
        <p:nvSpPr>
          <p:cNvPr id="3" name="Content Placeholder 2"/>
          <p:cNvSpPr>
            <a:spLocks noGrp="1"/>
          </p:cNvSpPr>
          <p:nvPr>
            <p:ph idx="1"/>
          </p:nvPr>
        </p:nvSpPr>
        <p:spPr>
          <a:xfrm>
            <a:off x="430496" y="1623965"/>
            <a:ext cx="8229600" cy="2089876"/>
          </a:xfrm>
        </p:spPr>
        <p:txBody>
          <a:bodyPr/>
          <a:lstStyle/>
          <a:p>
            <a:r>
              <a:rPr lang="en-US" sz="3000" dirty="0"/>
              <a:t>Submerged jet from known orifice diameter</a:t>
            </a:r>
          </a:p>
          <a:p>
            <a:r>
              <a:rPr lang="en-US" sz="3000" dirty="0"/>
              <a:t>Measured height above bare soil</a:t>
            </a:r>
          </a:p>
          <a:p>
            <a:r>
              <a:rPr lang="en-US" sz="3000" dirty="0"/>
              <a:t>Erosion is measured over time</a:t>
            </a:r>
            <a:r>
              <a:rPr lang="en-US" sz="3000" dirty="0">
                <a:sym typeface="Wingdings" panose="05000000000000000000" pitchFamily="2" charset="2"/>
              </a:rPr>
              <a:t> </a:t>
            </a:r>
            <a:r>
              <a:rPr lang="en-US" sz="3000" b="1" dirty="0" err="1">
                <a:sym typeface="Wingdings" panose="05000000000000000000" pitchFamily="2" charset="2"/>
              </a:rPr>
              <a:t>k</a:t>
            </a:r>
            <a:r>
              <a:rPr lang="en-US" sz="3000" b="1" baseline="-25000" dirty="0" err="1">
                <a:sym typeface="Wingdings" panose="05000000000000000000" pitchFamily="2" charset="2"/>
              </a:rPr>
              <a:t>d</a:t>
            </a:r>
            <a:endParaRPr lang="en-US" sz="3000" b="1" baseline="-25000" dirty="0"/>
          </a:p>
        </p:txBody>
      </p:sp>
    </p:spTree>
    <p:extLst>
      <p:ext uri="{BB962C8B-B14F-4D97-AF65-F5344CB8AC3E}">
        <p14:creationId xmlns:p14="http://schemas.microsoft.com/office/powerpoint/2010/main" val="345295835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H:\WinDAM\Kd\OK 2011-09 ARS Jet Test Equipment Samples\JetTestSamples DSCN0327.JPG"/>
          <p:cNvPicPr>
            <a:picLocks noChangeAspect="1" noChangeArrowheads="1"/>
          </p:cNvPicPr>
          <p:nvPr/>
        </p:nvPicPr>
        <p:blipFill>
          <a:blip r:embed="rId3" cstate="print"/>
          <a:srcRect l="3947" t="17895" r="6842" b="21053"/>
          <a:stretch>
            <a:fillRect/>
          </a:stretch>
        </p:blipFill>
        <p:spPr bwMode="auto">
          <a:xfrm>
            <a:off x="262462" y="1701523"/>
            <a:ext cx="8610600" cy="4419600"/>
          </a:xfrm>
          <a:prstGeom prst="rect">
            <a:avLst/>
          </a:prstGeom>
          <a:noFill/>
        </p:spPr>
      </p:pic>
      <p:sp>
        <p:nvSpPr>
          <p:cNvPr id="3" name="Footer Placeholder 2"/>
          <p:cNvSpPr>
            <a:spLocks noGrp="1"/>
          </p:cNvSpPr>
          <p:nvPr>
            <p:ph type="ftr" sz="quarter" idx="11"/>
          </p:nvPr>
        </p:nvSpPr>
        <p:spPr/>
        <p:txBody>
          <a:bodyPr/>
          <a:lstStyle/>
          <a:p>
            <a:pPr>
              <a:defRPr/>
            </a:pPr>
            <a:r>
              <a:rPr lang="en-US"/>
              <a:t>WinDAM Soil Inputs</a:t>
            </a:r>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pPr>
              <a:defRPr/>
            </a:pPr>
            <a:fld id="{6CBDABA1-C235-4E53-862E-47BDC1D6D984}" type="slidenum">
              <a:rPr lang="en-US" smtClean="0"/>
              <a:pPr>
                <a:defRPr/>
              </a:pPr>
              <a:t>19</a:t>
            </a:fld>
            <a:endParaRPr lang="en-US" dirty="0"/>
          </a:p>
        </p:txBody>
      </p:sp>
      <p:sp>
        <p:nvSpPr>
          <p:cNvPr id="6" name="Title 5"/>
          <p:cNvSpPr>
            <a:spLocks noGrp="1"/>
          </p:cNvSpPr>
          <p:nvPr>
            <p:ph type="title" idx="4294967295"/>
          </p:nvPr>
        </p:nvSpPr>
        <p:spPr/>
        <p:txBody>
          <a:bodyPr/>
          <a:lstStyle/>
          <a:p>
            <a:r>
              <a:rPr lang="en-US" b="1" dirty="0"/>
              <a:t>JET Lab</a:t>
            </a:r>
            <a:r>
              <a:rPr lang="en-US" b="1" baseline="0" dirty="0"/>
              <a:t> Samples</a:t>
            </a:r>
            <a:endParaRPr lang="en-US" b="1" dirty="0"/>
          </a:p>
        </p:txBody>
      </p:sp>
      <p:sp>
        <p:nvSpPr>
          <p:cNvPr id="5" name="TextBox 4"/>
          <p:cNvSpPr txBox="1"/>
          <p:nvPr/>
        </p:nvSpPr>
        <p:spPr>
          <a:xfrm>
            <a:off x="7161322" y="5711688"/>
            <a:ext cx="1152239" cy="369332"/>
          </a:xfrm>
          <a:prstGeom prst="rect">
            <a:avLst/>
          </a:prstGeom>
          <a:noFill/>
        </p:spPr>
        <p:txBody>
          <a:bodyPr wrap="none" rtlCol="0">
            <a:spAutoFit/>
          </a:bodyPr>
          <a:lstStyle/>
          <a:p>
            <a:r>
              <a:rPr lang="en-US" b="1" dirty="0"/>
              <a:t>ARS HERU</a:t>
            </a:r>
          </a:p>
        </p:txBody>
      </p:sp>
    </p:spTree>
    <p:extLst>
      <p:ext uri="{BB962C8B-B14F-4D97-AF65-F5344CB8AC3E}">
        <p14:creationId xmlns:p14="http://schemas.microsoft.com/office/powerpoint/2010/main" val="4147969139"/>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uttleCre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3"/>
          <p:cNvSpPr>
            <a:spLocks noGrp="1" noChangeArrowheads="1"/>
          </p:cNvSpPr>
          <p:nvPr>
            <p:ph type="title"/>
          </p:nvPr>
        </p:nvSpPr>
        <p:spPr/>
        <p:txBody>
          <a:bodyPr/>
          <a:lstStyle/>
          <a:p>
            <a:pPr eaLnBrk="1" hangingPunct="1"/>
            <a:r>
              <a:rPr lang="en-US" sz="4000" dirty="0"/>
              <a:t>Tuttle Creek Reservoir Dam</a:t>
            </a:r>
          </a:p>
        </p:txBody>
      </p:sp>
      <p:sp>
        <p:nvSpPr>
          <p:cNvPr id="4100" name="Rectangle 4"/>
          <p:cNvSpPr>
            <a:spLocks noChangeArrowheads="1"/>
          </p:cNvSpPr>
          <p:nvPr/>
        </p:nvSpPr>
        <p:spPr bwMode="auto">
          <a:xfrm>
            <a:off x="4879975" y="2314575"/>
            <a:ext cx="692150" cy="376238"/>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hangingPunct="0">
              <a:buClr>
                <a:schemeClr val="hlink"/>
              </a:buClr>
            </a:pPr>
            <a:r>
              <a:rPr lang="en-US" b="1">
                <a:solidFill>
                  <a:srgbClr val="FFFF00"/>
                </a:solidFill>
              </a:rPr>
              <a:t>Dam</a:t>
            </a:r>
          </a:p>
        </p:txBody>
      </p:sp>
      <p:grpSp>
        <p:nvGrpSpPr>
          <p:cNvPr id="4101" name="Group 5"/>
          <p:cNvGrpSpPr>
            <a:grpSpLocks/>
          </p:cNvGrpSpPr>
          <p:nvPr/>
        </p:nvGrpSpPr>
        <p:grpSpPr bwMode="auto">
          <a:xfrm>
            <a:off x="6261100" y="1854200"/>
            <a:ext cx="2674938" cy="452438"/>
            <a:chOff x="3944" y="1168"/>
            <a:chExt cx="1685" cy="285"/>
          </a:xfrm>
        </p:grpSpPr>
        <p:sp>
          <p:nvSpPr>
            <p:cNvPr id="4107" name="Line 6"/>
            <p:cNvSpPr>
              <a:spLocks noChangeShapeType="1"/>
            </p:cNvSpPr>
            <p:nvPr/>
          </p:nvSpPr>
          <p:spPr bwMode="auto">
            <a:xfrm flipH="1" flipV="1">
              <a:off x="3944" y="1168"/>
              <a:ext cx="388" cy="16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8" name="Rectangle 7"/>
            <p:cNvSpPr>
              <a:spLocks noChangeArrowheads="1"/>
            </p:cNvSpPr>
            <p:nvPr/>
          </p:nvSpPr>
          <p:spPr bwMode="auto">
            <a:xfrm>
              <a:off x="4283" y="1216"/>
              <a:ext cx="1346" cy="237"/>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buClr>
                  <a:schemeClr val="hlink"/>
                </a:buClr>
              </a:pPr>
              <a:r>
                <a:rPr lang="en-US" b="1">
                  <a:solidFill>
                    <a:srgbClr val="FFFF00"/>
                  </a:solidFill>
                </a:rPr>
                <a:t>Principal Spillway</a:t>
              </a:r>
            </a:p>
          </p:txBody>
        </p:sp>
      </p:grpSp>
      <p:grpSp>
        <p:nvGrpSpPr>
          <p:cNvPr id="4102" name="Group 8"/>
          <p:cNvGrpSpPr>
            <a:grpSpLocks/>
          </p:cNvGrpSpPr>
          <p:nvPr/>
        </p:nvGrpSpPr>
        <p:grpSpPr bwMode="auto">
          <a:xfrm>
            <a:off x="347663" y="4927600"/>
            <a:ext cx="2725737" cy="650875"/>
            <a:chOff x="219" y="3104"/>
            <a:chExt cx="1717" cy="410"/>
          </a:xfrm>
        </p:grpSpPr>
        <p:sp>
          <p:nvSpPr>
            <p:cNvPr id="4105" name="Rectangle 9"/>
            <p:cNvSpPr>
              <a:spLocks noChangeArrowheads="1"/>
            </p:cNvSpPr>
            <p:nvPr/>
          </p:nvSpPr>
          <p:spPr bwMode="auto">
            <a:xfrm>
              <a:off x="219" y="3104"/>
              <a:ext cx="730" cy="41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hangingPunct="0">
                <a:buClr>
                  <a:schemeClr val="hlink"/>
                </a:buClr>
              </a:pPr>
              <a:r>
                <a:rPr lang="en-US" b="1">
                  <a:solidFill>
                    <a:srgbClr val="FFFF00"/>
                  </a:solidFill>
                </a:rPr>
                <a:t>Auxiliary</a:t>
              </a:r>
            </a:p>
            <a:p>
              <a:pPr eaLnBrk="0" hangingPunct="0">
                <a:buClr>
                  <a:schemeClr val="hlink"/>
                </a:buClr>
              </a:pPr>
              <a:r>
                <a:rPr lang="en-US" b="1">
                  <a:solidFill>
                    <a:srgbClr val="FFFF00"/>
                  </a:solidFill>
                </a:rPr>
                <a:t>Spillway</a:t>
              </a:r>
            </a:p>
          </p:txBody>
        </p:sp>
        <p:sp>
          <p:nvSpPr>
            <p:cNvPr id="4106" name="Line 10"/>
            <p:cNvSpPr>
              <a:spLocks noChangeShapeType="1"/>
            </p:cNvSpPr>
            <p:nvPr/>
          </p:nvSpPr>
          <p:spPr bwMode="auto">
            <a:xfrm flipV="1">
              <a:off x="920" y="3128"/>
              <a:ext cx="1016" cy="2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03" name="Text Box 12"/>
          <p:cNvSpPr txBox="1">
            <a:spLocks noChangeArrowheads="1"/>
          </p:cNvSpPr>
          <p:nvPr/>
        </p:nvSpPr>
        <p:spPr bwMode="auto">
          <a:xfrm>
            <a:off x="1346200" y="2430463"/>
            <a:ext cx="2150460" cy="923330"/>
          </a:xfrm>
          <a:prstGeom prst="rect">
            <a:avLst/>
          </a:prstGeom>
          <a:solidFill>
            <a:srgbClr val="4A005C"/>
          </a:solidFill>
          <a:ln w="76200">
            <a:solidFill>
              <a:schemeClr val="tx1"/>
            </a:solidFill>
            <a:miter lim="800000"/>
            <a:headEnd/>
            <a:tailEnd/>
          </a:ln>
          <a:effec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solidFill>
                  <a:schemeClr val="bg1"/>
                </a:solidFill>
              </a:rPr>
              <a:t>Kansas</a:t>
            </a:r>
          </a:p>
          <a:p>
            <a:pPr eaLnBrk="1" hangingPunct="1"/>
            <a:r>
              <a:rPr lang="en-US" b="1" dirty="0">
                <a:solidFill>
                  <a:schemeClr val="bg1"/>
                </a:solidFill>
              </a:rPr>
              <a:t>State</a:t>
            </a:r>
          </a:p>
          <a:p>
            <a:pPr eaLnBrk="1" hangingPunct="1"/>
            <a:r>
              <a:rPr lang="en-US" b="1" dirty="0">
                <a:solidFill>
                  <a:schemeClr val="bg1"/>
                </a:solidFill>
              </a:rPr>
              <a:t>University</a:t>
            </a:r>
          </a:p>
        </p:txBody>
      </p:sp>
      <p:sp>
        <p:nvSpPr>
          <p:cNvPr id="4104" name="Line 13"/>
          <p:cNvSpPr>
            <a:spLocks noChangeShapeType="1"/>
          </p:cNvSpPr>
          <p:nvPr/>
        </p:nvSpPr>
        <p:spPr bwMode="auto">
          <a:xfrm flipH="1" flipV="1">
            <a:off x="0" y="2584450"/>
            <a:ext cx="1349375" cy="268288"/>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30" name="Picture 6" descr="http://www.executivemediacommunications.com/images/sports-logos/Kansas-State-Universit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3688" y="2464530"/>
            <a:ext cx="639924" cy="554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9110E7-A0BE-441A-93F8-3D67BDDC3BFD}"/>
              </a:ext>
            </a:extLst>
          </p:cNvPr>
          <p:cNvPicPr>
            <a:picLocks noChangeAspect="1"/>
          </p:cNvPicPr>
          <p:nvPr/>
        </p:nvPicPr>
        <p:blipFill>
          <a:blip r:embed="rId2"/>
          <a:stretch>
            <a:fillRect/>
          </a:stretch>
        </p:blipFill>
        <p:spPr>
          <a:xfrm>
            <a:off x="699040" y="260331"/>
            <a:ext cx="7751865" cy="6394690"/>
          </a:xfrm>
          <a:prstGeom prst="rect">
            <a:avLst/>
          </a:prstGeom>
        </p:spPr>
      </p:pic>
    </p:spTree>
    <p:extLst>
      <p:ext uri="{BB962C8B-B14F-4D97-AF65-F5344CB8AC3E}">
        <p14:creationId xmlns:p14="http://schemas.microsoft.com/office/powerpoint/2010/main" val="3158023728"/>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830" y="228599"/>
            <a:ext cx="8229600" cy="1079359"/>
          </a:xfrm>
        </p:spPr>
        <p:txBody>
          <a:bodyPr/>
          <a:lstStyle/>
          <a:p>
            <a:r>
              <a:rPr lang="en-US" sz="4000" dirty="0" err="1"/>
              <a:t>WinDAM</a:t>
            </a:r>
            <a:r>
              <a:rPr lang="en-US" sz="4000" dirty="0"/>
              <a:t> Computational Model</a:t>
            </a:r>
          </a:p>
        </p:txBody>
      </p:sp>
      <p:sp>
        <p:nvSpPr>
          <p:cNvPr id="12" name="Rectangle 9"/>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4"/>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itchFamily="34" charset="0"/>
              <a:cs typeface="Arial" pitchFamily="34" charset="0"/>
            </a:endParaRPr>
          </a:p>
        </p:txBody>
      </p:sp>
      <p:grpSp>
        <p:nvGrpSpPr>
          <p:cNvPr id="3" name="Group 2"/>
          <p:cNvGrpSpPr/>
          <p:nvPr/>
        </p:nvGrpSpPr>
        <p:grpSpPr>
          <a:xfrm>
            <a:off x="503913" y="1316725"/>
            <a:ext cx="8100612" cy="5184676"/>
            <a:chOff x="878167" y="1623965"/>
            <a:chExt cx="7373760" cy="5069460"/>
          </a:xfrm>
        </p:grpSpPr>
        <p:grpSp>
          <p:nvGrpSpPr>
            <p:cNvPr id="14" name="Group 13"/>
            <p:cNvGrpSpPr/>
            <p:nvPr/>
          </p:nvGrpSpPr>
          <p:grpSpPr>
            <a:xfrm>
              <a:off x="878167" y="1623965"/>
              <a:ext cx="7373760" cy="5069460"/>
              <a:chOff x="42863" y="474663"/>
              <a:chExt cx="2814637" cy="2281237"/>
            </a:xfrm>
          </p:grpSpPr>
          <p:sp>
            <p:nvSpPr>
              <p:cNvPr id="4" name="AutoShape 8"/>
              <p:cNvSpPr>
                <a:spLocks noChangeArrowheads="1"/>
              </p:cNvSpPr>
              <p:nvPr/>
            </p:nvSpPr>
            <p:spPr bwMode="auto">
              <a:xfrm>
                <a:off x="42863" y="474663"/>
                <a:ext cx="2814637" cy="2281237"/>
              </a:xfrm>
              <a:prstGeom prst="roundRect">
                <a:avLst>
                  <a:gd name="adj" fmla="val 16667"/>
                </a:avLst>
              </a:prstGeom>
              <a:solidFill>
                <a:srgbClr val="EEECE1"/>
              </a:solidFill>
              <a:ln w="12700">
                <a:solidFill>
                  <a:srgbClr val="000000"/>
                </a:solidFill>
                <a:round/>
                <a:headEnd/>
                <a:tailEnd/>
              </a:ln>
              <a:effectLst>
                <a:outerShdw dist="107763" dir="2700000" algn="ctr" rotWithShape="0">
                  <a:srgbClr val="7030A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10" name="AutoShape 2"/>
              <p:cNvSpPr>
                <a:spLocks noChangeArrowheads="1"/>
              </p:cNvSpPr>
              <p:nvPr/>
            </p:nvSpPr>
            <p:spPr bwMode="auto">
              <a:xfrm rot="10800000">
                <a:off x="1976438" y="1906588"/>
                <a:ext cx="387327" cy="5016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AutoShape 4"/>
              <p:cNvSpPr>
                <a:spLocks noChangeArrowheads="1"/>
              </p:cNvSpPr>
              <p:nvPr/>
            </p:nvSpPr>
            <p:spPr bwMode="auto">
              <a:xfrm>
                <a:off x="549275" y="771525"/>
                <a:ext cx="460375" cy="5397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AutoShape 7"/>
              <p:cNvSpPr>
                <a:spLocks noChangeArrowheads="1"/>
              </p:cNvSpPr>
              <p:nvPr/>
            </p:nvSpPr>
            <p:spPr bwMode="auto">
              <a:xfrm>
                <a:off x="1008063" y="633413"/>
                <a:ext cx="1025525" cy="541337"/>
              </a:xfrm>
              <a:prstGeom prst="roundRect">
                <a:avLst>
                  <a:gd name="adj" fmla="val 16667"/>
                </a:avLst>
              </a:prstGeom>
              <a:solidFill>
                <a:srgbClr val="8DB3E2"/>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Compute hydrodynamics (</a:t>
                </a:r>
                <a:r>
                  <a:rPr kumimoji="0" lang="en-US" altLang="en-US"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6" name="AutoShape 6"/>
              <p:cNvSpPr>
                <a:spLocks noChangeArrowheads="1"/>
              </p:cNvSpPr>
              <p:nvPr/>
            </p:nvSpPr>
            <p:spPr bwMode="auto">
              <a:xfrm>
                <a:off x="1724025" y="1311275"/>
                <a:ext cx="1025525" cy="606425"/>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Extract hydrograph(s) (</a:t>
                </a:r>
                <a:r>
                  <a:rPr kumimoji="0" lang="en-US" altLang="en-US" b="1" i="0" u="none" strike="noStrike" cap="none" normalizeH="0" baseline="0" dirty="0" err="1">
                    <a:ln>
                      <a:noFill/>
                    </a:ln>
                    <a:solidFill>
                      <a:srgbClr val="000000"/>
                    </a:solidFill>
                    <a:effectLst/>
                    <a:latin typeface="Arial" pitchFamily="34" charset="0"/>
                    <a:ea typeface="Times New Roman" pitchFamily="18" charset="0"/>
                    <a:cs typeface="Arial" pitchFamily="34" charset="0"/>
                  </a:rPr>
                  <a:t>WinDAM</a:t>
                </a:r>
                <a:r>
                  <a:rPr kumimoji="0" lang="en-US" altLang="en-US" b="1" i="0" u="none" strike="noStrike" cap="none" normalizeH="0" baseline="0" dirty="0">
                    <a:ln>
                      <a:noFill/>
                    </a:ln>
                    <a:solidFill>
                      <a:srgbClr val="000000"/>
                    </a:solidFill>
                    <a:effectLst/>
                    <a:latin typeface="Arial" pitchFamily="34" charset="0"/>
                    <a:ea typeface="Times New Roman" pitchFamily="18" charset="0"/>
                    <a:cs typeface="Arial" pitchFamily="34"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5"/>
              <p:cNvSpPr>
                <a:spLocks noChangeArrowheads="1"/>
              </p:cNvSpPr>
              <p:nvPr/>
            </p:nvSpPr>
            <p:spPr bwMode="auto">
              <a:xfrm>
                <a:off x="152400" y="1311275"/>
                <a:ext cx="1069975" cy="606425"/>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Generate mesh and dam model (</a:t>
                </a:r>
                <a:r>
                  <a:rPr kumimoji="0" lang="en-US" altLang="en-US" b="1" i="0" u="none" strike="noStrike" cap="none" normalizeH="0" baseline="0" dirty="0" err="1">
                    <a:ln>
                      <a:noFill/>
                    </a:ln>
                    <a:solidFill>
                      <a:srgbClr val="000000"/>
                    </a:solidFill>
                    <a:effectLst/>
                    <a:latin typeface="Arial" pitchFamily="34" charset="0"/>
                    <a:ea typeface="Times New Roman" pitchFamily="18" charset="0"/>
                    <a:cs typeface="Arial" pitchFamily="34" charset="0"/>
                  </a:rPr>
                  <a:t>WinDAM</a:t>
                </a:r>
                <a:r>
                  <a:rPr kumimoji="0" lang="en-US" altLang="en-US" b="1" i="0" u="none" strike="noStrike" cap="none" normalizeH="0" baseline="0" dirty="0">
                    <a:ln>
                      <a:noFill/>
                    </a:ln>
                    <a:solidFill>
                      <a:srgbClr val="000000"/>
                    </a:solidFill>
                    <a:effectLst/>
                    <a:latin typeface="Arial" pitchFamily="34" charset="0"/>
                    <a:ea typeface="Times New Roman" pitchFamily="18" charset="0"/>
                    <a:cs typeface="Arial" pitchFamily="34"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3"/>
              <p:cNvSpPr>
                <a:spLocks noChangeArrowheads="1"/>
              </p:cNvSpPr>
              <p:nvPr/>
            </p:nvSpPr>
            <p:spPr bwMode="auto">
              <a:xfrm rot="5400000">
                <a:off x="2021866" y="875323"/>
                <a:ext cx="460375" cy="436931"/>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1"/>
              <p:cNvSpPr>
                <a:spLocks noChangeArrowheads="1"/>
              </p:cNvSpPr>
              <p:nvPr/>
            </p:nvSpPr>
            <p:spPr bwMode="auto">
              <a:xfrm>
                <a:off x="950913" y="2005013"/>
                <a:ext cx="1025525" cy="541337"/>
              </a:xfrm>
              <a:prstGeom prst="roundRect">
                <a:avLst>
                  <a:gd name="adj" fmla="val 16667"/>
                </a:avLst>
              </a:prstGeom>
              <a:solidFill>
                <a:srgbClr val="FBD4B4"/>
              </a:solidFill>
              <a:ln w="12700">
                <a:solidFill>
                  <a:srgbClr val="F79646"/>
                </a:solidFill>
                <a:round/>
                <a:headEnd/>
                <a:tailEnd/>
              </a:ln>
              <a:effectLst>
                <a:outerShdw dist="28398" dir="3806097" algn="ctr" rotWithShape="0">
                  <a:srgbClr val="974706"/>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Compute dam or spillway erosion (</a:t>
                </a:r>
                <a:r>
                  <a:rPr kumimoji="0" lang="en-US" altLang="en-US"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SitesSim</a:t>
                </a:r>
                <a:r>
                  <a:rPr kumimoji="0" lang="en-US" altLang="en-US"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b="0" i="0" u="none" strike="noStrike" cap="none" normalizeH="0" baseline="0" dirty="0">
                  <a:ln>
                    <a:noFill/>
                  </a:ln>
                  <a:solidFill>
                    <a:schemeClr val="tx1"/>
                  </a:solidFill>
                  <a:effectLst/>
                  <a:latin typeface="Arial" pitchFamily="34" charset="0"/>
                  <a:cs typeface="Arial" pitchFamily="34" charset="0"/>
                </a:endParaRPr>
              </a:p>
            </p:txBody>
          </p:sp>
        </p:grpSp>
        <p:sp>
          <p:nvSpPr>
            <p:cNvPr id="16" name="AutoShape 6"/>
            <p:cNvSpPr>
              <a:spLocks noChangeArrowheads="1"/>
            </p:cNvSpPr>
            <p:nvPr/>
          </p:nvSpPr>
          <p:spPr bwMode="auto">
            <a:xfrm rot="5400000" flipH="1">
              <a:off x="1397540" y="4740813"/>
              <a:ext cx="986471" cy="1191379"/>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62065821"/>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FB2F9C-87C1-47FE-B376-B82611FBB9C9}"/>
              </a:ext>
            </a:extLst>
          </p:cNvPr>
          <p:cNvPicPr>
            <a:picLocks noChangeAspect="1"/>
          </p:cNvPicPr>
          <p:nvPr/>
        </p:nvPicPr>
        <p:blipFill>
          <a:blip r:embed="rId2"/>
          <a:stretch>
            <a:fillRect/>
          </a:stretch>
        </p:blipFill>
        <p:spPr>
          <a:xfrm>
            <a:off x="554986" y="1613000"/>
            <a:ext cx="8035539" cy="4525963"/>
          </a:xfrm>
          <a:prstGeom prst="rect">
            <a:avLst/>
          </a:prstGeom>
        </p:spPr>
      </p:pic>
      <p:sp>
        <p:nvSpPr>
          <p:cNvPr id="2" name="Title 1">
            <a:extLst>
              <a:ext uri="{FF2B5EF4-FFF2-40B4-BE49-F238E27FC236}">
                <a16:creationId xmlns:a16="http://schemas.microsoft.com/office/drawing/2014/main" id="{6F7E0B8C-6B6F-4DB7-A9BB-1A69752402C5}"/>
              </a:ext>
            </a:extLst>
          </p:cNvPr>
          <p:cNvSpPr>
            <a:spLocks noGrp="1"/>
          </p:cNvSpPr>
          <p:nvPr>
            <p:ph type="title"/>
          </p:nvPr>
        </p:nvSpPr>
        <p:spPr/>
        <p:txBody>
          <a:bodyPr/>
          <a:lstStyle/>
          <a:p>
            <a:r>
              <a:rPr lang="en-US" dirty="0"/>
              <a:t>Internal Erosion Flow Conditions</a:t>
            </a:r>
          </a:p>
        </p:txBody>
      </p:sp>
    </p:spTree>
    <p:extLst>
      <p:ext uri="{BB962C8B-B14F-4D97-AF65-F5344CB8AC3E}">
        <p14:creationId xmlns:p14="http://schemas.microsoft.com/office/powerpoint/2010/main" val="3492993435"/>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260" y="164575"/>
            <a:ext cx="8229600" cy="850062"/>
          </a:xfrm>
        </p:spPr>
        <p:txBody>
          <a:bodyPr/>
          <a:lstStyle/>
          <a:p>
            <a:r>
              <a:rPr lang="en-US" sz="3600" dirty="0" err="1"/>
              <a:t>WinDAM</a:t>
            </a:r>
            <a:r>
              <a:rPr lang="en-US" sz="3600" dirty="0"/>
              <a:t> Output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3955" y="1278320"/>
            <a:ext cx="6845389" cy="4531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330271"/>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5" y="164575"/>
            <a:ext cx="8229600" cy="926872"/>
          </a:xfrm>
        </p:spPr>
        <p:txBody>
          <a:bodyPr/>
          <a:lstStyle/>
          <a:p>
            <a:r>
              <a:rPr lang="en-US" sz="3600" dirty="0"/>
              <a:t>Using DAKOTA to drive the Analysis</a:t>
            </a:r>
          </a:p>
        </p:txBody>
      </p:sp>
      <p:grpSp>
        <p:nvGrpSpPr>
          <p:cNvPr id="4" name="Group 3"/>
          <p:cNvGrpSpPr/>
          <p:nvPr/>
        </p:nvGrpSpPr>
        <p:grpSpPr>
          <a:xfrm>
            <a:off x="1538005" y="1163105"/>
            <a:ext cx="6144800" cy="5478115"/>
            <a:chOff x="5378505" y="917575"/>
            <a:chExt cx="3149209" cy="3671888"/>
          </a:xfrm>
        </p:grpSpPr>
        <p:sp>
          <p:nvSpPr>
            <p:cNvPr id="5" name="AutoShape 13"/>
            <p:cNvSpPr>
              <a:spLocks noChangeArrowheads="1"/>
            </p:cNvSpPr>
            <p:nvPr/>
          </p:nvSpPr>
          <p:spPr bwMode="auto">
            <a:xfrm>
              <a:off x="5378505" y="1637506"/>
              <a:ext cx="3149209" cy="2262188"/>
            </a:xfrm>
            <a:prstGeom prst="roundRect">
              <a:avLst>
                <a:gd name="adj" fmla="val 16667"/>
              </a:avLst>
            </a:prstGeom>
            <a:solidFill>
              <a:srgbClr val="DDD8C2"/>
            </a:solidFill>
            <a:ln w="12700">
              <a:solidFill>
                <a:srgbClr val="000000"/>
              </a:solidFill>
              <a:round/>
              <a:headEnd/>
              <a:tailEnd/>
            </a:ln>
            <a:effectLst>
              <a:outerShdw dist="107763" dir="27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6" name="AutoShape 12"/>
            <p:cNvSpPr>
              <a:spLocks noChangeArrowheads="1"/>
            </p:cNvSpPr>
            <p:nvPr/>
          </p:nvSpPr>
          <p:spPr bwMode="auto">
            <a:xfrm>
              <a:off x="6466701" y="1812925"/>
              <a:ext cx="1025525" cy="541338"/>
            </a:xfrm>
            <a:prstGeom prst="roundRect">
              <a:avLst>
                <a:gd name="adj" fmla="val 16667"/>
              </a:avLst>
            </a:prstGeom>
            <a:solidFill>
              <a:srgbClr val="EEECE1"/>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Analysis Model (DAKOTA)</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1"/>
            <p:cNvSpPr>
              <a:spLocks noChangeArrowheads="1"/>
            </p:cNvSpPr>
            <p:nvPr/>
          </p:nvSpPr>
          <p:spPr bwMode="auto">
            <a:xfrm>
              <a:off x="7095352" y="2490788"/>
              <a:ext cx="1209675"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Input Parameters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0"/>
            <p:cNvSpPr>
              <a:spLocks noChangeArrowheads="1"/>
            </p:cNvSpPr>
            <p:nvPr/>
          </p:nvSpPr>
          <p:spPr bwMode="auto">
            <a:xfrm>
              <a:off x="5611039" y="2490788"/>
              <a:ext cx="1274761"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Response Metrics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9"/>
            <p:cNvSpPr>
              <a:spLocks noChangeArrowheads="1"/>
            </p:cNvSpPr>
            <p:nvPr/>
          </p:nvSpPr>
          <p:spPr bwMode="auto">
            <a:xfrm rot="16200000">
              <a:off x="5969812" y="3021011"/>
              <a:ext cx="485774" cy="50800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p:cNvSpPr>
              <a:spLocks noChangeArrowheads="1"/>
            </p:cNvSpPr>
            <p:nvPr/>
          </p:nvSpPr>
          <p:spPr bwMode="auto">
            <a:xfrm>
              <a:off x="6007914" y="1949450"/>
              <a:ext cx="460375" cy="512763"/>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p:cNvSpPr>
              <a:spLocks noChangeArrowheads="1"/>
            </p:cNvSpPr>
            <p:nvPr/>
          </p:nvSpPr>
          <p:spPr bwMode="auto">
            <a:xfrm rot="5400000">
              <a:off x="7539850" y="1993902"/>
              <a:ext cx="422276" cy="5143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p:cNvSpPr>
              <a:spLocks noChangeArrowheads="1"/>
            </p:cNvSpPr>
            <p:nvPr/>
          </p:nvSpPr>
          <p:spPr bwMode="auto">
            <a:xfrm rot="10800000">
              <a:off x="7553447" y="3032124"/>
              <a:ext cx="453128" cy="555625"/>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p:cNvSpPr>
              <a:spLocks noChangeArrowheads="1"/>
            </p:cNvSpPr>
            <p:nvPr/>
          </p:nvSpPr>
          <p:spPr bwMode="auto">
            <a:xfrm>
              <a:off x="6416591" y="3171824"/>
              <a:ext cx="1136857" cy="541338"/>
            </a:xfrm>
            <a:prstGeom prst="roundRect">
              <a:avLst>
                <a:gd name="adj" fmla="val 16667"/>
              </a:avLst>
            </a:prstGeom>
            <a:solidFill>
              <a:srgbClr val="EEECE1"/>
            </a:solidFill>
            <a:ln w="12700">
              <a:solidFill>
                <a:srgbClr val="000000"/>
              </a:solidFill>
              <a:round/>
              <a:headEnd/>
              <a:tailEnd/>
            </a:ln>
            <a:effectLst>
              <a:outerShdw dist="28398" dir="3806097" algn="ctr" rotWithShape="0">
                <a:srgbClr val="8064A2"/>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Computational Model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or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SitesSim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4"/>
            <p:cNvSpPr>
              <a:spLocks noChangeArrowheads="1"/>
            </p:cNvSpPr>
            <p:nvPr/>
          </p:nvSpPr>
          <p:spPr bwMode="auto">
            <a:xfrm>
              <a:off x="6885801" y="1446213"/>
              <a:ext cx="209550" cy="373062"/>
            </a:xfrm>
            <a:prstGeom prst="downArrow">
              <a:avLst>
                <a:gd name="adj1" fmla="val 50000"/>
                <a:gd name="adj2" fmla="val 44508"/>
              </a:avLst>
            </a:prstGeom>
            <a:solidFill>
              <a:srgbClr val="FFC000"/>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5" name="AutoShape 3"/>
            <p:cNvSpPr>
              <a:spLocks noChangeArrowheads="1"/>
            </p:cNvSpPr>
            <p:nvPr/>
          </p:nvSpPr>
          <p:spPr bwMode="auto">
            <a:xfrm rot="10800000">
              <a:off x="6885801" y="371316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6" name="AutoShape 2"/>
            <p:cNvSpPr>
              <a:spLocks noChangeArrowheads="1"/>
            </p:cNvSpPr>
            <p:nvPr/>
          </p:nvSpPr>
          <p:spPr bwMode="auto">
            <a:xfrm>
              <a:off x="6579414" y="404812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7" name="AutoShape 1"/>
            <p:cNvSpPr>
              <a:spLocks noChangeArrowheads="1"/>
            </p:cNvSpPr>
            <p:nvPr/>
          </p:nvSpPr>
          <p:spPr bwMode="auto">
            <a:xfrm>
              <a:off x="6579414" y="917575"/>
              <a:ext cx="811212" cy="541338"/>
            </a:xfrm>
            <a:prstGeom prst="roundRect">
              <a:avLst>
                <a:gd name="adj" fmla="val 16667"/>
              </a:avLst>
            </a:prstGeom>
            <a:solidFill>
              <a:srgbClr val="FFFF00"/>
            </a:solidFill>
            <a:ln w="12700">
              <a:solidFill>
                <a:srgbClr val="4F81BD"/>
              </a:solidFill>
              <a:round/>
              <a:headEnd/>
              <a:tailEnd/>
            </a:ln>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DAKOTA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780060516"/>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z="3600" dirty="0"/>
              <a:t>DAKOTA</a:t>
            </a:r>
          </a:p>
        </p:txBody>
      </p:sp>
      <p:sp>
        <p:nvSpPr>
          <p:cNvPr id="9219" name="Rectangle 3"/>
          <p:cNvSpPr>
            <a:spLocks noGrp="1" noChangeArrowheads="1"/>
          </p:cNvSpPr>
          <p:nvPr>
            <p:ph type="body" idx="1"/>
          </p:nvPr>
        </p:nvSpPr>
        <p:spPr>
          <a:xfrm>
            <a:off x="231774" y="1547813"/>
            <a:ext cx="8912226" cy="4525962"/>
          </a:xfrm>
        </p:spPr>
        <p:txBody>
          <a:bodyPr/>
          <a:lstStyle/>
          <a:p>
            <a:pPr eaLnBrk="1" hangingPunct="1"/>
            <a:r>
              <a:rPr lang="en-US" sz="2400" b="1" dirty="0"/>
              <a:t>DAKOTA: </a:t>
            </a:r>
            <a:r>
              <a:rPr lang="en-US" sz="2400" b="1" u="sng" dirty="0"/>
              <a:t>D</a:t>
            </a:r>
            <a:r>
              <a:rPr lang="en-US" sz="2400" dirty="0"/>
              <a:t>esign and </a:t>
            </a:r>
            <a:r>
              <a:rPr lang="en-US" sz="2400" b="1" u="sng" dirty="0"/>
              <a:t>A</a:t>
            </a:r>
            <a:r>
              <a:rPr lang="en-US" sz="2400" dirty="0"/>
              <a:t>nalysis </a:t>
            </a:r>
            <a:r>
              <a:rPr lang="en-US" sz="2400" dirty="0" err="1"/>
              <a:t>too</a:t>
            </a:r>
            <a:r>
              <a:rPr lang="en-US" sz="2400" b="1" u="sng" dirty="0" err="1"/>
              <a:t>K</a:t>
            </a:r>
            <a:r>
              <a:rPr lang="en-US" sz="2400" dirty="0" err="1"/>
              <a:t>it</a:t>
            </a:r>
            <a:r>
              <a:rPr lang="en-US" sz="2400" dirty="0"/>
              <a:t> for </a:t>
            </a:r>
            <a:r>
              <a:rPr lang="en-US" sz="2400" b="1" u="sng" dirty="0"/>
              <a:t>O</a:t>
            </a:r>
            <a:r>
              <a:rPr lang="en-US" sz="2400" dirty="0"/>
              <a:t>ptimization and </a:t>
            </a:r>
            <a:r>
              <a:rPr lang="en-US" sz="2400" b="1" u="sng" dirty="0" err="1"/>
              <a:t>T</a:t>
            </a:r>
            <a:r>
              <a:rPr lang="en-US" sz="2400" dirty="0" err="1"/>
              <a:t>erascale</a:t>
            </a:r>
            <a:r>
              <a:rPr lang="en-US" sz="2400" dirty="0"/>
              <a:t> </a:t>
            </a:r>
            <a:r>
              <a:rPr lang="en-US" sz="2400" b="1" u="sng" dirty="0"/>
              <a:t>A</a:t>
            </a:r>
            <a:r>
              <a:rPr lang="en-US" sz="2400" dirty="0"/>
              <a:t>pplications - by Sandia National Laboratories</a:t>
            </a:r>
          </a:p>
          <a:p>
            <a:pPr marL="0" indent="0" eaLnBrk="1" hangingPunct="1">
              <a:buNone/>
            </a:pPr>
            <a:endParaRPr lang="en-US" sz="800" dirty="0"/>
          </a:p>
          <a:p>
            <a:pPr eaLnBrk="1" hangingPunct="1"/>
            <a:r>
              <a:rPr lang="en-US" sz="2400" dirty="0"/>
              <a:t>DAKOTA adds value to simulation-based analysis:</a:t>
            </a:r>
          </a:p>
          <a:p>
            <a:pPr lvl="1" eaLnBrk="1" hangingPunct="1"/>
            <a:r>
              <a:rPr lang="en-US" sz="2000" dirty="0"/>
              <a:t>Sensitivity - which input parameters affect performance metrics?</a:t>
            </a:r>
          </a:p>
          <a:p>
            <a:pPr lvl="1" eaLnBrk="1" hangingPunct="1"/>
            <a:r>
              <a:rPr lang="en-US" sz="2000" dirty="0"/>
              <a:t>Uncertainty (quantification) - how safe, reliable, robust or variable is the system? </a:t>
            </a:r>
          </a:p>
          <a:p>
            <a:pPr lvl="1" eaLnBrk="1" hangingPunct="1"/>
            <a:r>
              <a:rPr lang="en-US" sz="2000" dirty="0"/>
              <a:t>Optimization - which design performs best?</a:t>
            </a:r>
          </a:p>
          <a:p>
            <a:pPr lvl="1" eaLnBrk="1" hangingPunct="1"/>
            <a:r>
              <a:rPr lang="en-US" sz="2000" dirty="0"/>
              <a:t>Calibration - which models and parameters best match empirical data?</a:t>
            </a:r>
          </a:p>
          <a:p>
            <a:pPr lvl="1" eaLnBrk="1" hangingPunct="1"/>
            <a:r>
              <a:rPr lang="en-US" sz="2000" dirty="0"/>
              <a:t>Parameter studies - vary input, how does output change?</a:t>
            </a:r>
          </a:p>
          <a:p>
            <a:pPr eaLnBrk="1" hangingPunct="1"/>
            <a:endParaRPr lang="en-US" sz="800" dirty="0"/>
          </a:p>
          <a:p>
            <a:pPr eaLnBrk="1" hangingPunct="1"/>
            <a:r>
              <a:rPr lang="en-US" sz="2400" dirty="0"/>
              <a:t>All require </a:t>
            </a:r>
            <a:r>
              <a:rPr lang="en-US" sz="2400" dirty="0">
                <a:solidFill>
                  <a:srgbClr val="FFFF00"/>
                </a:solidFill>
              </a:rPr>
              <a:t>iterative analysis</a:t>
            </a:r>
            <a:r>
              <a:rPr lang="en-US" sz="2400" dirty="0"/>
              <a:t> with the </a:t>
            </a:r>
            <a:r>
              <a:rPr lang="en-US" sz="2400" dirty="0">
                <a:solidFill>
                  <a:srgbClr val="FFFF00"/>
                </a:solidFill>
              </a:rPr>
              <a:t>computational model</a:t>
            </a:r>
            <a:r>
              <a:rPr lang="en-US" sz="2400" dirty="0"/>
              <a:t>.</a:t>
            </a:r>
          </a:p>
        </p:txBody>
      </p:sp>
    </p:spTree>
    <p:extLst>
      <p:ext uri="{BB962C8B-B14F-4D97-AF65-F5344CB8AC3E}">
        <p14:creationId xmlns:p14="http://schemas.microsoft.com/office/powerpoint/2010/main" val="1658883005"/>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653220" y="274638"/>
            <a:ext cx="5607130" cy="657225"/>
          </a:xfrm>
        </p:spPr>
        <p:txBody>
          <a:bodyPr/>
          <a:lstStyle/>
          <a:p>
            <a:pPr eaLnBrk="1" hangingPunct="1"/>
            <a:r>
              <a:rPr lang="en-US" sz="3600" dirty="0"/>
              <a:t>DAKOTA User Interface </a:t>
            </a:r>
            <a:r>
              <a:rPr lang="en-US" sz="2400" dirty="0"/>
              <a:t>(for parameter studies)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14" y="1201510"/>
            <a:ext cx="4564365" cy="3489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784" y="3640767"/>
            <a:ext cx="4466061" cy="30526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667376" y="1601526"/>
            <a:ext cx="153620" cy="1494508"/>
            <a:chOff x="5667376" y="1585560"/>
            <a:chExt cx="153620" cy="1494508"/>
          </a:xfrm>
        </p:grpSpPr>
        <p:sp>
          <p:nvSpPr>
            <p:cNvPr id="3" name="Oval 2"/>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069795" y="1617492"/>
            <a:ext cx="153620" cy="1494508"/>
            <a:chOff x="5667376" y="1585560"/>
            <a:chExt cx="153620" cy="1494508"/>
          </a:xfrm>
        </p:grpSpPr>
        <p:sp>
          <p:nvSpPr>
            <p:cNvPr id="14" name="Oval 13"/>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6459384" y="1617492"/>
            <a:ext cx="153620" cy="1494508"/>
            <a:chOff x="5667376" y="1585560"/>
            <a:chExt cx="153620" cy="1494508"/>
          </a:xfrm>
        </p:grpSpPr>
        <p:sp>
          <p:nvSpPr>
            <p:cNvPr id="20" name="Oval 19"/>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876300" y="1617492"/>
            <a:ext cx="153620" cy="1494508"/>
            <a:chOff x="5667376" y="1585560"/>
            <a:chExt cx="153620" cy="1494508"/>
          </a:xfrm>
        </p:grpSpPr>
        <p:sp>
          <p:nvSpPr>
            <p:cNvPr id="26" name="Oval 25"/>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7298755" y="1617492"/>
            <a:ext cx="153620" cy="1494508"/>
            <a:chOff x="5667376" y="1585560"/>
            <a:chExt cx="153620" cy="1494508"/>
          </a:xfrm>
        </p:grpSpPr>
        <p:sp>
          <p:nvSpPr>
            <p:cNvPr id="32" name="Oval 31"/>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682805" y="1618359"/>
            <a:ext cx="153620" cy="1494508"/>
            <a:chOff x="5667376" y="1585560"/>
            <a:chExt cx="153620" cy="1494508"/>
          </a:xfrm>
        </p:grpSpPr>
        <p:sp>
          <p:nvSpPr>
            <p:cNvPr id="38" name="Oval 37"/>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8434085" y="1601526"/>
            <a:ext cx="153620" cy="1494508"/>
            <a:chOff x="5667376" y="1585560"/>
            <a:chExt cx="153620" cy="1494508"/>
          </a:xfrm>
        </p:grpSpPr>
        <p:sp>
          <p:nvSpPr>
            <p:cNvPr id="44" name="Oval 43"/>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7951640" y="2427067"/>
            <a:ext cx="415498" cy="369332"/>
          </a:xfrm>
          <a:prstGeom prst="rect">
            <a:avLst/>
          </a:prstGeom>
          <a:noFill/>
        </p:spPr>
        <p:txBody>
          <a:bodyPr wrap="none" rtlCol="0">
            <a:spAutoFit/>
          </a:bodyPr>
          <a:lstStyle/>
          <a:p>
            <a:r>
              <a:rPr lang="en-US" dirty="0">
                <a:solidFill>
                  <a:schemeClr val="accent3"/>
                </a:solidFill>
              </a:rPr>
              <a:t>…</a:t>
            </a:r>
          </a:p>
        </p:txBody>
      </p:sp>
      <p:sp>
        <p:nvSpPr>
          <p:cNvPr id="50" name="TextBox 49"/>
          <p:cNvSpPr txBox="1"/>
          <p:nvPr/>
        </p:nvSpPr>
        <p:spPr>
          <a:xfrm>
            <a:off x="7951640" y="1902638"/>
            <a:ext cx="415498" cy="369332"/>
          </a:xfrm>
          <a:prstGeom prst="rect">
            <a:avLst/>
          </a:prstGeom>
          <a:noFill/>
        </p:spPr>
        <p:txBody>
          <a:bodyPr wrap="none" rtlCol="0">
            <a:spAutoFit/>
          </a:bodyPr>
          <a:lstStyle/>
          <a:p>
            <a:r>
              <a:rPr lang="en-US" dirty="0">
                <a:solidFill>
                  <a:schemeClr val="accent3"/>
                </a:solidFill>
              </a:rPr>
              <a:t>…</a:t>
            </a:r>
          </a:p>
        </p:txBody>
      </p:sp>
      <p:sp>
        <p:nvSpPr>
          <p:cNvPr id="51" name="TextBox 50"/>
          <p:cNvSpPr txBox="1"/>
          <p:nvPr/>
        </p:nvSpPr>
        <p:spPr>
          <a:xfrm>
            <a:off x="5032860" y="2128204"/>
            <a:ext cx="455574" cy="369332"/>
          </a:xfrm>
          <a:prstGeom prst="rect">
            <a:avLst/>
          </a:prstGeom>
          <a:noFill/>
        </p:spPr>
        <p:txBody>
          <a:bodyPr wrap="none" rtlCol="0">
            <a:spAutoFit/>
          </a:bodyPr>
          <a:lstStyle/>
          <a:p>
            <a:r>
              <a:rPr lang="en-US" dirty="0">
                <a:solidFill>
                  <a:schemeClr val="accent3"/>
                </a:solidFill>
              </a:rPr>
              <a:t>T</a:t>
            </a:r>
            <a:r>
              <a:rPr lang="en-US" sz="1400" dirty="0">
                <a:solidFill>
                  <a:schemeClr val="accent3"/>
                </a:solidFill>
              </a:rPr>
              <a:t>w</a:t>
            </a:r>
          </a:p>
        </p:txBody>
      </p:sp>
      <p:sp>
        <p:nvSpPr>
          <p:cNvPr id="52" name="TextBox 51"/>
          <p:cNvSpPr txBox="1"/>
          <p:nvPr/>
        </p:nvSpPr>
        <p:spPr>
          <a:xfrm>
            <a:off x="6806631" y="3247834"/>
            <a:ext cx="437940" cy="369332"/>
          </a:xfrm>
          <a:prstGeom prst="rect">
            <a:avLst/>
          </a:prstGeom>
          <a:noFill/>
        </p:spPr>
        <p:txBody>
          <a:bodyPr wrap="none" rtlCol="0">
            <a:spAutoFit/>
          </a:bodyPr>
          <a:lstStyle/>
          <a:p>
            <a:r>
              <a:rPr lang="en-US" dirty="0" err="1">
                <a:solidFill>
                  <a:schemeClr val="accent3"/>
                </a:solidFill>
              </a:rPr>
              <a:t>K</a:t>
            </a:r>
            <a:r>
              <a:rPr lang="en-US" sz="1400" dirty="0" err="1">
                <a:solidFill>
                  <a:schemeClr val="accent3"/>
                </a:solidFill>
              </a:rPr>
              <a:t>d</a:t>
            </a:r>
            <a:endParaRPr lang="en-US" sz="1400" dirty="0">
              <a:solidFill>
                <a:schemeClr val="accent3"/>
              </a:solidFill>
            </a:endParaRPr>
          </a:p>
        </p:txBody>
      </p:sp>
      <p:cxnSp>
        <p:nvCxnSpPr>
          <p:cNvPr id="7" name="Straight Arrow Connector 6"/>
          <p:cNvCxnSpPr/>
          <p:nvPr/>
        </p:nvCxnSpPr>
        <p:spPr>
          <a:xfrm>
            <a:off x="5488434" y="3275380"/>
            <a:ext cx="3269711"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5488434" y="1316725"/>
            <a:ext cx="2034" cy="1957818"/>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1173342" y="4762924"/>
            <a:ext cx="1560575" cy="1494508"/>
            <a:chOff x="1230765" y="4888390"/>
            <a:chExt cx="1560575" cy="1494508"/>
          </a:xfrm>
        </p:grpSpPr>
        <p:grpSp>
          <p:nvGrpSpPr>
            <p:cNvPr id="58" name="Group 57"/>
            <p:cNvGrpSpPr/>
            <p:nvPr/>
          </p:nvGrpSpPr>
          <p:grpSpPr>
            <a:xfrm>
              <a:off x="1960460" y="4888390"/>
              <a:ext cx="153620" cy="1494508"/>
              <a:chOff x="5667376" y="1585560"/>
              <a:chExt cx="153620" cy="1494508"/>
            </a:xfrm>
          </p:grpSpPr>
          <p:sp>
            <p:nvSpPr>
              <p:cNvPr id="59" name="Oval 58"/>
              <p:cNvSpPr/>
              <p:nvPr/>
            </p:nvSpPr>
            <p:spPr>
              <a:xfrm>
                <a:off x="5667376" y="158556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667376" y="1941785"/>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667376" y="227197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5667376" y="2602412"/>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5667376" y="2926448"/>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p:cNvSpPr/>
            <p:nvPr/>
          </p:nvSpPr>
          <p:spPr>
            <a:xfrm>
              <a:off x="2306105" y="557480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2637720" y="5566074"/>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614815" y="5566074"/>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230765" y="5574800"/>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TextBox 82"/>
          <p:cNvSpPr txBox="1"/>
          <p:nvPr/>
        </p:nvSpPr>
        <p:spPr>
          <a:xfrm>
            <a:off x="2746319" y="5275970"/>
            <a:ext cx="415498" cy="369332"/>
          </a:xfrm>
          <a:prstGeom prst="rect">
            <a:avLst/>
          </a:prstGeom>
          <a:noFill/>
        </p:spPr>
        <p:txBody>
          <a:bodyPr wrap="none" rtlCol="0">
            <a:spAutoFit/>
          </a:bodyPr>
          <a:lstStyle/>
          <a:p>
            <a:r>
              <a:rPr lang="en-US" dirty="0">
                <a:solidFill>
                  <a:schemeClr val="accent3"/>
                </a:solidFill>
              </a:rPr>
              <a:t>…</a:t>
            </a:r>
          </a:p>
        </p:txBody>
      </p:sp>
      <p:sp>
        <p:nvSpPr>
          <p:cNvPr id="84" name="Oval 83"/>
          <p:cNvSpPr/>
          <p:nvPr/>
        </p:nvSpPr>
        <p:spPr>
          <a:xfrm>
            <a:off x="3146498" y="5449334"/>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90111" y="5449334"/>
            <a:ext cx="153620" cy="1536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743190" y="5264668"/>
            <a:ext cx="415498" cy="369332"/>
          </a:xfrm>
          <a:prstGeom prst="rect">
            <a:avLst/>
          </a:prstGeom>
          <a:noFill/>
        </p:spPr>
        <p:txBody>
          <a:bodyPr wrap="none" rtlCol="0">
            <a:spAutoFit/>
          </a:bodyPr>
          <a:lstStyle/>
          <a:p>
            <a:r>
              <a:rPr lang="en-US" dirty="0">
                <a:solidFill>
                  <a:schemeClr val="accent3"/>
                </a:solidFill>
              </a:rPr>
              <a:t>…</a:t>
            </a:r>
          </a:p>
        </p:txBody>
      </p:sp>
      <p:sp>
        <p:nvSpPr>
          <p:cNvPr id="87" name="TextBox 86"/>
          <p:cNvSpPr txBox="1"/>
          <p:nvPr/>
        </p:nvSpPr>
        <p:spPr>
          <a:xfrm>
            <a:off x="12920" y="5492210"/>
            <a:ext cx="455574" cy="369332"/>
          </a:xfrm>
          <a:prstGeom prst="rect">
            <a:avLst/>
          </a:prstGeom>
          <a:noFill/>
        </p:spPr>
        <p:txBody>
          <a:bodyPr wrap="none" rtlCol="0">
            <a:spAutoFit/>
          </a:bodyPr>
          <a:lstStyle/>
          <a:p>
            <a:r>
              <a:rPr lang="en-US" dirty="0">
                <a:solidFill>
                  <a:schemeClr val="accent3"/>
                </a:solidFill>
              </a:rPr>
              <a:t>T</a:t>
            </a:r>
            <a:r>
              <a:rPr lang="en-US" sz="1400" dirty="0">
                <a:solidFill>
                  <a:schemeClr val="accent3"/>
                </a:solidFill>
              </a:rPr>
              <a:t>w</a:t>
            </a:r>
          </a:p>
        </p:txBody>
      </p:sp>
      <p:cxnSp>
        <p:nvCxnSpPr>
          <p:cNvPr id="88" name="Straight Arrow Connector 87"/>
          <p:cNvCxnSpPr/>
          <p:nvPr/>
        </p:nvCxnSpPr>
        <p:spPr>
          <a:xfrm flipV="1">
            <a:off x="457908" y="4762924"/>
            <a:ext cx="10586" cy="1623261"/>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1788725" y="6386185"/>
            <a:ext cx="437940" cy="369332"/>
          </a:xfrm>
          <a:prstGeom prst="rect">
            <a:avLst/>
          </a:prstGeom>
          <a:noFill/>
        </p:spPr>
        <p:txBody>
          <a:bodyPr wrap="none" rtlCol="0">
            <a:spAutoFit/>
          </a:bodyPr>
          <a:lstStyle/>
          <a:p>
            <a:r>
              <a:rPr lang="en-US" dirty="0" err="1">
                <a:solidFill>
                  <a:schemeClr val="accent3"/>
                </a:solidFill>
              </a:rPr>
              <a:t>K</a:t>
            </a:r>
            <a:r>
              <a:rPr lang="en-US" sz="1400" dirty="0" err="1">
                <a:solidFill>
                  <a:schemeClr val="accent3"/>
                </a:solidFill>
              </a:rPr>
              <a:t>d</a:t>
            </a:r>
            <a:endParaRPr lang="en-US" sz="1400" dirty="0">
              <a:solidFill>
                <a:schemeClr val="accent3"/>
              </a:solidFill>
            </a:endParaRPr>
          </a:p>
        </p:txBody>
      </p:sp>
      <p:cxnSp>
        <p:nvCxnSpPr>
          <p:cNvPr id="90" name="Straight Arrow Connector 89"/>
          <p:cNvCxnSpPr/>
          <p:nvPr/>
        </p:nvCxnSpPr>
        <p:spPr>
          <a:xfrm>
            <a:off x="455874" y="6386185"/>
            <a:ext cx="3269711"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274638"/>
            <a:ext cx="8229600" cy="657225"/>
          </a:xfrm>
        </p:spPr>
        <p:txBody>
          <a:bodyPr/>
          <a:lstStyle/>
          <a:p>
            <a:pPr eaLnBrk="1" hangingPunct="1"/>
            <a:r>
              <a:rPr lang="en-US" sz="3600" dirty="0"/>
              <a:t>DAKOTA Input File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0764" y="1163104"/>
            <a:ext cx="6682471" cy="5439506"/>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07902"/>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5" y="164575"/>
            <a:ext cx="8229600" cy="926872"/>
          </a:xfrm>
        </p:spPr>
        <p:txBody>
          <a:bodyPr/>
          <a:lstStyle/>
          <a:p>
            <a:r>
              <a:rPr lang="en-US" sz="3600" dirty="0"/>
              <a:t>Using DAKOTA to drive the Analysis</a:t>
            </a:r>
          </a:p>
        </p:txBody>
      </p:sp>
      <p:grpSp>
        <p:nvGrpSpPr>
          <p:cNvPr id="4" name="Group 3"/>
          <p:cNvGrpSpPr/>
          <p:nvPr/>
        </p:nvGrpSpPr>
        <p:grpSpPr>
          <a:xfrm>
            <a:off x="1538005" y="1163105"/>
            <a:ext cx="6144800" cy="5478115"/>
            <a:chOff x="5378505" y="917575"/>
            <a:chExt cx="3149209" cy="3671888"/>
          </a:xfrm>
        </p:grpSpPr>
        <p:sp>
          <p:nvSpPr>
            <p:cNvPr id="5" name="AutoShape 13"/>
            <p:cNvSpPr>
              <a:spLocks noChangeArrowheads="1"/>
            </p:cNvSpPr>
            <p:nvPr/>
          </p:nvSpPr>
          <p:spPr bwMode="auto">
            <a:xfrm>
              <a:off x="5378505" y="1637506"/>
              <a:ext cx="3149209" cy="2262188"/>
            </a:xfrm>
            <a:prstGeom prst="roundRect">
              <a:avLst>
                <a:gd name="adj" fmla="val 16667"/>
              </a:avLst>
            </a:prstGeom>
            <a:solidFill>
              <a:srgbClr val="DDD8C2"/>
            </a:solidFill>
            <a:ln w="12700">
              <a:solidFill>
                <a:srgbClr val="000000"/>
              </a:solidFill>
              <a:round/>
              <a:headEnd/>
              <a:tailEnd/>
            </a:ln>
            <a:effectLst>
              <a:outerShdw dist="107763" dir="27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6" name="AutoShape 12"/>
            <p:cNvSpPr>
              <a:spLocks noChangeArrowheads="1"/>
            </p:cNvSpPr>
            <p:nvPr/>
          </p:nvSpPr>
          <p:spPr bwMode="auto">
            <a:xfrm>
              <a:off x="6466701" y="1812925"/>
              <a:ext cx="1025525" cy="541338"/>
            </a:xfrm>
            <a:prstGeom prst="roundRect">
              <a:avLst>
                <a:gd name="adj" fmla="val 16667"/>
              </a:avLst>
            </a:prstGeom>
            <a:solidFill>
              <a:srgbClr val="FFFF00"/>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Analysis Model (DAKOTA)</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1"/>
            <p:cNvSpPr>
              <a:spLocks noChangeArrowheads="1"/>
            </p:cNvSpPr>
            <p:nvPr/>
          </p:nvSpPr>
          <p:spPr bwMode="auto">
            <a:xfrm>
              <a:off x="7095352" y="2490788"/>
              <a:ext cx="1209675"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Input Parameters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0"/>
            <p:cNvSpPr>
              <a:spLocks noChangeArrowheads="1"/>
            </p:cNvSpPr>
            <p:nvPr/>
          </p:nvSpPr>
          <p:spPr bwMode="auto">
            <a:xfrm>
              <a:off x="5611039" y="2490788"/>
              <a:ext cx="1274761"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Response Metrics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9"/>
            <p:cNvSpPr>
              <a:spLocks noChangeArrowheads="1"/>
            </p:cNvSpPr>
            <p:nvPr/>
          </p:nvSpPr>
          <p:spPr bwMode="auto">
            <a:xfrm rot="16200000">
              <a:off x="5969812" y="3021011"/>
              <a:ext cx="485774" cy="50800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p:cNvSpPr>
              <a:spLocks noChangeArrowheads="1"/>
            </p:cNvSpPr>
            <p:nvPr/>
          </p:nvSpPr>
          <p:spPr bwMode="auto">
            <a:xfrm>
              <a:off x="6007914" y="1949450"/>
              <a:ext cx="460375" cy="512763"/>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p:cNvSpPr>
              <a:spLocks noChangeArrowheads="1"/>
            </p:cNvSpPr>
            <p:nvPr/>
          </p:nvSpPr>
          <p:spPr bwMode="auto">
            <a:xfrm rot="5400000">
              <a:off x="7539850" y="1993902"/>
              <a:ext cx="422276" cy="5143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p:cNvSpPr>
              <a:spLocks noChangeArrowheads="1"/>
            </p:cNvSpPr>
            <p:nvPr/>
          </p:nvSpPr>
          <p:spPr bwMode="auto">
            <a:xfrm rot="10800000">
              <a:off x="7553447" y="3032124"/>
              <a:ext cx="453128" cy="555625"/>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p:cNvSpPr>
              <a:spLocks noChangeArrowheads="1"/>
            </p:cNvSpPr>
            <p:nvPr/>
          </p:nvSpPr>
          <p:spPr bwMode="auto">
            <a:xfrm>
              <a:off x="6416591" y="3171824"/>
              <a:ext cx="1136857" cy="541338"/>
            </a:xfrm>
            <a:prstGeom prst="roundRect">
              <a:avLst>
                <a:gd name="adj" fmla="val 16667"/>
              </a:avLst>
            </a:prstGeom>
            <a:solidFill>
              <a:srgbClr val="EEECE1"/>
            </a:solidFill>
            <a:ln w="12700">
              <a:solidFill>
                <a:srgbClr val="000000"/>
              </a:solidFill>
              <a:round/>
              <a:headEnd/>
              <a:tailEnd/>
            </a:ln>
            <a:effectLst>
              <a:outerShdw dist="28398" dir="3806097" algn="ctr" rotWithShape="0">
                <a:srgbClr val="8064A2"/>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Computational Model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4"/>
            <p:cNvSpPr>
              <a:spLocks noChangeArrowheads="1"/>
            </p:cNvSpPr>
            <p:nvPr/>
          </p:nvSpPr>
          <p:spPr bwMode="auto">
            <a:xfrm>
              <a:off x="6885801" y="144621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5" name="AutoShape 3"/>
            <p:cNvSpPr>
              <a:spLocks noChangeArrowheads="1"/>
            </p:cNvSpPr>
            <p:nvPr/>
          </p:nvSpPr>
          <p:spPr bwMode="auto">
            <a:xfrm rot="10800000">
              <a:off x="6885801" y="371316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6" name="AutoShape 2"/>
            <p:cNvSpPr>
              <a:spLocks noChangeArrowheads="1"/>
            </p:cNvSpPr>
            <p:nvPr/>
          </p:nvSpPr>
          <p:spPr bwMode="auto">
            <a:xfrm>
              <a:off x="6579414" y="404812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7" name="AutoShape 1"/>
            <p:cNvSpPr>
              <a:spLocks noChangeArrowheads="1"/>
            </p:cNvSpPr>
            <p:nvPr/>
          </p:nvSpPr>
          <p:spPr bwMode="auto">
            <a:xfrm>
              <a:off x="6579414" y="91757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DAKOTA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149495309"/>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5" y="164575"/>
            <a:ext cx="8229600" cy="926872"/>
          </a:xfrm>
        </p:spPr>
        <p:txBody>
          <a:bodyPr/>
          <a:lstStyle/>
          <a:p>
            <a:r>
              <a:rPr lang="en-US" sz="3600" dirty="0"/>
              <a:t>Using DAKOTA to drive the Analysis</a:t>
            </a:r>
          </a:p>
        </p:txBody>
      </p:sp>
      <p:grpSp>
        <p:nvGrpSpPr>
          <p:cNvPr id="4" name="Group 3"/>
          <p:cNvGrpSpPr/>
          <p:nvPr/>
        </p:nvGrpSpPr>
        <p:grpSpPr>
          <a:xfrm>
            <a:off x="1538005" y="1163105"/>
            <a:ext cx="6144800" cy="5478115"/>
            <a:chOff x="5378505" y="917575"/>
            <a:chExt cx="3149209" cy="3671888"/>
          </a:xfrm>
        </p:grpSpPr>
        <p:sp>
          <p:nvSpPr>
            <p:cNvPr id="5" name="AutoShape 13"/>
            <p:cNvSpPr>
              <a:spLocks noChangeArrowheads="1"/>
            </p:cNvSpPr>
            <p:nvPr/>
          </p:nvSpPr>
          <p:spPr bwMode="auto">
            <a:xfrm>
              <a:off x="5378505" y="1637506"/>
              <a:ext cx="3149209" cy="2262188"/>
            </a:xfrm>
            <a:prstGeom prst="roundRect">
              <a:avLst>
                <a:gd name="adj" fmla="val 16667"/>
              </a:avLst>
            </a:prstGeom>
            <a:solidFill>
              <a:srgbClr val="DDD8C2"/>
            </a:solidFill>
            <a:ln w="12700">
              <a:solidFill>
                <a:srgbClr val="000000"/>
              </a:solidFill>
              <a:round/>
              <a:headEnd/>
              <a:tailEnd/>
            </a:ln>
            <a:effectLst>
              <a:outerShdw dist="107763" dir="27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6" name="AutoShape 12"/>
            <p:cNvSpPr>
              <a:spLocks noChangeArrowheads="1"/>
            </p:cNvSpPr>
            <p:nvPr/>
          </p:nvSpPr>
          <p:spPr bwMode="auto">
            <a:xfrm>
              <a:off x="6466701" y="1812925"/>
              <a:ext cx="1025525" cy="541338"/>
            </a:xfrm>
            <a:prstGeom prst="roundRect">
              <a:avLst>
                <a:gd name="adj" fmla="val 16667"/>
              </a:avLst>
            </a:prstGeom>
            <a:solidFill>
              <a:srgbClr val="EEECE1"/>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Analysis Model (DAKOTA)</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1"/>
            <p:cNvSpPr>
              <a:spLocks noChangeArrowheads="1"/>
            </p:cNvSpPr>
            <p:nvPr/>
          </p:nvSpPr>
          <p:spPr bwMode="auto">
            <a:xfrm>
              <a:off x="7095352" y="2490788"/>
              <a:ext cx="1209675" cy="541337"/>
            </a:xfrm>
            <a:prstGeom prst="roundRect">
              <a:avLst>
                <a:gd name="adj" fmla="val 16667"/>
              </a:avLst>
            </a:prstGeom>
            <a:solidFill>
              <a:srgbClr val="FFFF00"/>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Input Parameters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0"/>
            <p:cNvSpPr>
              <a:spLocks noChangeArrowheads="1"/>
            </p:cNvSpPr>
            <p:nvPr/>
          </p:nvSpPr>
          <p:spPr bwMode="auto">
            <a:xfrm>
              <a:off x="5611039" y="2490788"/>
              <a:ext cx="1274761"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Response Metrics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9"/>
            <p:cNvSpPr>
              <a:spLocks noChangeArrowheads="1"/>
            </p:cNvSpPr>
            <p:nvPr/>
          </p:nvSpPr>
          <p:spPr bwMode="auto">
            <a:xfrm rot="16200000">
              <a:off x="5969812" y="3021011"/>
              <a:ext cx="485774" cy="50800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p:cNvSpPr>
              <a:spLocks noChangeArrowheads="1"/>
            </p:cNvSpPr>
            <p:nvPr/>
          </p:nvSpPr>
          <p:spPr bwMode="auto">
            <a:xfrm>
              <a:off x="6007914" y="1949450"/>
              <a:ext cx="460375" cy="512763"/>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p:cNvSpPr>
              <a:spLocks noChangeArrowheads="1"/>
            </p:cNvSpPr>
            <p:nvPr/>
          </p:nvSpPr>
          <p:spPr bwMode="auto">
            <a:xfrm rot="5400000">
              <a:off x="7539850" y="1993902"/>
              <a:ext cx="422276" cy="5143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p:cNvSpPr>
              <a:spLocks noChangeArrowheads="1"/>
            </p:cNvSpPr>
            <p:nvPr/>
          </p:nvSpPr>
          <p:spPr bwMode="auto">
            <a:xfrm rot="10800000">
              <a:off x="7553447" y="3032124"/>
              <a:ext cx="453128" cy="555625"/>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p:cNvSpPr>
              <a:spLocks noChangeArrowheads="1"/>
            </p:cNvSpPr>
            <p:nvPr/>
          </p:nvSpPr>
          <p:spPr bwMode="auto">
            <a:xfrm>
              <a:off x="6416591" y="3171824"/>
              <a:ext cx="1136857" cy="541338"/>
            </a:xfrm>
            <a:prstGeom prst="roundRect">
              <a:avLst>
                <a:gd name="adj" fmla="val 16667"/>
              </a:avLst>
            </a:prstGeom>
            <a:solidFill>
              <a:srgbClr val="EEECE1"/>
            </a:solidFill>
            <a:ln w="12700">
              <a:solidFill>
                <a:srgbClr val="000000"/>
              </a:solidFill>
              <a:round/>
              <a:headEnd/>
              <a:tailEnd/>
            </a:ln>
            <a:effectLst>
              <a:outerShdw dist="28398" dir="3806097" algn="ctr" rotWithShape="0">
                <a:srgbClr val="8064A2"/>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Computational Model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4"/>
            <p:cNvSpPr>
              <a:spLocks noChangeArrowheads="1"/>
            </p:cNvSpPr>
            <p:nvPr/>
          </p:nvSpPr>
          <p:spPr bwMode="auto">
            <a:xfrm>
              <a:off x="6885801" y="144621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5" name="AutoShape 3"/>
            <p:cNvSpPr>
              <a:spLocks noChangeArrowheads="1"/>
            </p:cNvSpPr>
            <p:nvPr/>
          </p:nvSpPr>
          <p:spPr bwMode="auto">
            <a:xfrm rot="10800000">
              <a:off x="6885801" y="371316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6" name="AutoShape 2"/>
            <p:cNvSpPr>
              <a:spLocks noChangeArrowheads="1"/>
            </p:cNvSpPr>
            <p:nvPr/>
          </p:nvSpPr>
          <p:spPr bwMode="auto">
            <a:xfrm>
              <a:off x="6579414" y="404812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7" name="AutoShape 1"/>
            <p:cNvSpPr>
              <a:spLocks noChangeArrowheads="1"/>
            </p:cNvSpPr>
            <p:nvPr/>
          </p:nvSpPr>
          <p:spPr bwMode="auto">
            <a:xfrm>
              <a:off x="6579414" y="91757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DAKOTA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149495309"/>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4" name="Rectangle 4"/>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5" name="Rectangle 5"/>
          <p:cNvSpPr>
            <a:spLocks noGrp="1" noChangeArrowheads="1"/>
          </p:cNvSpPr>
          <p:nvPr>
            <p:ph type="body" sz="half" idx="1"/>
          </p:nvPr>
        </p:nvSpPr>
        <p:spPr>
          <a:xfrm>
            <a:off x="4264760" y="3044950"/>
            <a:ext cx="4302125" cy="806450"/>
          </a:xfrm>
          <a:solidFill>
            <a:schemeClr val="tx1"/>
          </a:solidFill>
          <a:effectLst>
            <a:outerShdw dist="35921" dir="2700000" algn="ctr" rotWithShape="0">
              <a:schemeClr val="tx1"/>
            </a:outerShdw>
          </a:effectLst>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marL="234950" indent="-234950" eaLnBrk="1" hangingPunct="1">
              <a:buClr>
                <a:srgbClr val="FFFF00"/>
              </a:buClr>
            </a:pPr>
            <a:r>
              <a:rPr lang="en-US" sz="1800" b="1" dirty="0">
                <a:solidFill>
                  <a:srgbClr val="FFFF00"/>
                </a:solidFill>
              </a:rPr>
              <a:t>Peak Flow: 60,000 </a:t>
            </a:r>
            <a:r>
              <a:rPr lang="en-US" sz="1800" b="1" dirty="0" err="1">
                <a:solidFill>
                  <a:srgbClr val="FFFF00"/>
                </a:solidFill>
              </a:rPr>
              <a:t>cfs</a:t>
            </a:r>
            <a:r>
              <a:rPr lang="en-US" sz="1800" b="1" dirty="0">
                <a:solidFill>
                  <a:srgbClr val="FFFF00"/>
                </a:solidFill>
              </a:rPr>
              <a:t> = 1,700 </a:t>
            </a:r>
            <a:r>
              <a:rPr lang="en-US" sz="1800" b="1" dirty="0" err="1">
                <a:solidFill>
                  <a:srgbClr val="FFFF00"/>
                </a:solidFill>
              </a:rPr>
              <a:t>cms</a:t>
            </a:r>
            <a:endParaRPr lang="en-US" sz="1800" b="1" dirty="0">
              <a:solidFill>
                <a:srgbClr val="FFFF00"/>
              </a:solidFill>
            </a:endParaRPr>
          </a:p>
          <a:p>
            <a:pPr marL="234950" indent="-234950" eaLnBrk="1" hangingPunct="1">
              <a:buClr>
                <a:srgbClr val="FFFF00"/>
              </a:buClr>
            </a:pPr>
            <a:r>
              <a:rPr lang="en-US" sz="1800" b="1" dirty="0">
                <a:solidFill>
                  <a:srgbClr val="FFFF00"/>
                </a:solidFill>
              </a:rPr>
              <a:t>Duration: 21 days</a:t>
            </a:r>
          </a:p>
        </p:txBody>
      </p:sp>
      <p:sp>
        <p:nvSpPr>
          <p:cNvPr id="5126" name="Rectangle 6"/>
          <p:cNvSpPr>
            <a:spLocks noGrp="1" noChangeArrowheads="1"/>
          </p:cNvSpPr>
          <p:nvPr>
            <p:ph type="title"/>
          </p:nvPr>
        </p:nvSpPr>
        <p:spPr>
          <a:xfrm>
            <a:off x="0" y="243740"/>
            <a:ext cx="9144000" cy="1034580"/>
          </a:xfrm>
        </p:spPr>
        <p:txBody>
          <a:bodyPr/>
          <a:lstStyle/>
          <a:p>
            <a:pPr eaLnBrk="1" hangingPunct="1"/>
            <a:r>
              <a:rPr lang="en-US" sz="4000" dirty="0"/>
              <a:t> </a:t>
            </a:r>
            <a:r>
              <a:rPr lang="en-US" sz="3600" dirty="0"/>
              <a:t>Auxiliary Spillway Discharge (1993)</a:t>
            </a:r>
          </a:p>
        </p:txBody>
      </p:sp>
      <p:pic>
        <p:nvPicPr>
          <p:cNvPr id="5127" name="Picture 7" descr="TuttleCre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65" y="1396554"/>
            <a:ext cx="3689350"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023" y="4005075"/>
            <a:ext cx="6199563" cy="258531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92125" y="587375"/>
            <a:ext cx="8229600" cy="657225"/>
          </a:xfrm>
        </p:spPr>
        <p:txBody>
          <a:bodyPr/>
          <a:lstStyle/>
          <a:p>
            <a:pPr eaLnBrk="1" hangingPunct="1"/>
            <a:r>
              <a:rPr lang="en-US" sz="3600" dirty="0"/>
              <a:t>DAKOTA Analysis Driver </a:t>
            </a:r>
            <a:r>
              <a:rPr lang="en-US" sz="3200" dirty="0"/>
              <a:t>(</a:t>
            </a:r>
            <a:r>
              <a:rPr lang="en-US" sz="3200" dirty="0">
                <a:solidFill>
                  <a:srgbClr val="FF00FF"/>
                </a:solidFill>
              </a:rPr>
              <a:t>WinDam.bat</a:t>
            </a:r>
            <a:r>
              <a:rPr lang="en-US" sz="3200" dirty="0"/>
              <a:t>)</a:t>
            </a:r>
          </a:p>
        </p:txBody>
      </p:sp>
      <p:sp>
        <p:nvSpPr>
          <p:cNvPr id="33796" name="Rectangle 4"/>
          <p:cNvSpPr>
            <a:spLocks noChangeArrowheads="1"/>
          </p:cNvSpPr>
          <p:nvPr/>
        </p:nvSpPr>
        <p:spPr bwMode="auto">
          <a:xfrm>
            <a:off x="577850" y="3697288"/>
            <a:ext cx="3917950"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a:solidFill>
                <a:schemeClr val="bg1"/>
              </a:solidFill>
            </a:endParaRPr>
          </a:p>
        </p:txBody>
      </p:sp>
      <p:sp>
        <p:nvSpPr>
          <p:cNvPr id="33798" name="Text Box 7"/>
          <p:cNvSpPr txBox="1">
            <a:spLocks noChangeArrowheads="1"/>
          </p:cNvSpPr>
          <p:nvPr/>
        </p:nvSpPr>
        <p:spPr bwMode="auto">
          <a:xfrm>
            <a:off x="6726692" y="4582049"/>
            <a:ext cx="2031325" cy="92333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dirty="0"/>
              <a:t>2 variables</a:t>
            </a:r>
          </a:p>
          <a:p>
            <a:pPr eaLnBrk="1" hangingPunct="1"/>
            <a:r>
              <a:rPr lang="en-US" b="1" dirty="0"/>
              <a:t>      0108.0000 Tw</a:t>
            </a:r>
          </a:p>
          <a:p>
            <a:pPr eaLnBrk="1" hangingPunct="1"/>
            <a:r>
              <a:rPr lang="en-US" b="1" dirty="0"/>
              <a:t>      0000.0170 </a:t>
            </a:r>
            <a:r>
              <a:rPr lang="en-US" b="1" dirty="0" err="1"/>
              <a:t>Kd</a:t>
            </a:r>
            <a:endParaRPr lang="en-US" b="1" dirty="0"/>
          </a:p>
        </p:txBody>
      </p:sp>
      <p:sp>
        <p:nvSpPr>
          <p:cNvPr id="33799" name="Line 8"/>
          <p:cNvSpPr>
            <a:spLocks noChangeShapeType="1"/>
          </p:cNvSpPr>
          <p:nvPr/>
        </p:nvSpPr>
        <p:spPr bwMode="auto">
          <a:xfrm>
            <a:off x="4887727" y="5041900"/>
            <a:ext cx="1834953" cy="1814"/>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00" name="Text Box 9"/>
          <p:cNvSpPr txBox="1">
            <a:spLocks noChangeArrowheads="1"/>
          </p:cNvSpPr>
          <p:nvPr/>
        </p:nvSpPr>
        <p:spPr bwMode="auto">
          <a:xfrm>
            <a:off x="4887727" y="5043714"/>
            <a:ext cx="18389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solidFill>
                  <a:srgbClr val="FFFF00"/>
                </a:solidFill>
              </a:rPr>
              <a:t>parseWinDamIn</a:t>
            </a:r>
            <a:endParaRPr lang="en-US" dirty="0">
              <a:solidFill>
                <a:srgbClr val="FFFF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55" y="4219935"/>
            <a:ext cx="4493490" cy="1545865"/>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18" y="1931205"/>
            <a:ext cx="7922193" cy="1291972"/>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77850" y="3750958"/>
            <a:ext cx="1197764" cy="369332"/>
          </a:xfrm>
          <a:prstGeom prst="rect">
            <a:avLst/>
          </a:prstGeom>
          <a:noFill/>
        </p:spPr>
        <p:txBody>
          <a:bodyPr wrap="none" rtlCol="0">
            <a:spAutoFit/>
          </a:bodyPr>
          <a:lstStyle/>
          <a:p>
            <a:r>
              <a:rPr lang="en-US" dirty="0">
                <a:solidFill>
                  <a:schemeClr val="accent3"/>
                </a:solidFill>
              </a:rPr>
              <a:t>params.in</a:t>
            </a:r>
          </a:p>
        </p:txBody>
      </p:sp>
      <p:sp>
        <p:nvSpPr>
          <p:cNvPr id="13" name="TextBox 12"/>
          <p:cNvSpPr txBox="1"/>
          <p:nvPr/>
        </p:nvSpPr>
        <p:spPr>
          <a:xfrm>
            <a:off x="6722680" y="4117350"/>
            <a:ext cx="1646605" cy="369332"/>
          </a:xfrm>
          <a:prstGeom prst="rect">
            <a:avLst/>
          </a:prstGeom>
          <a:noFill/>
        </p:spPr>
        <p:txBody>
          <a:bodyPr wrap="none" rtlCol="0">
            <a:spAutoFit/>
          </a:bodyPr>
          <a:lstStyle/>
          <a:p>
            <a:r>
              <a:rPr lang="en-US" dirty="0">
                <a:solidFill>
                  <a:schemeClr val="accent3"/>
                </a:solidFill>
              </a:rPr>
              <a:t>newParams.in</a:t>
            </a:r>
          </a:p>
        </p:txBody>
      </p:sp>
      <p:cxnSp>
        <p:nvCxnSpPr>
          <p:cNvPr id="5" name="Straight Arrow Connector 4"/>
          <p:cNvCxnSpPr/>
          <p:nvPr/>
        </p:nvCxnSpPr>
        <p:spPr>
          <a:xfrm>
            <a:off x="0" y="2315255"/>
            <a:ext cx="524118" cy="0"/>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463" y="3738160"/>
            <a:ext cx="7317961" cy="1335300"/>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sp>
        <p:nvSpPr>
          <p:cNvPr id="33794" name="Rectangle 2"/>
          <p:cNvSpPr>
            <a:spLocks noGrp="1" noChangeArrowheads="1"/>
          </p:cNvSpPr>
          <p:nvPr>
            <p:ph type="title"/>
          </p:nvPr>
        </p:nvSpPr>
        <p:spPr>
          <a:xfrm>
            <a:off x="492125" y="587375"/>
            <a:ext cx="8229600" cy="657225"/>
          </a:xfrm>
        </p:spPr>
        <p:txBody>
          <a:bodyPr/>
          <a:lstStyle/>
          <a:p>
            <a:pPr eaLnBrk="1" hangingPunct="1"/>
            <a:r>
              <a:rPr lang="en-US" sz="3600" dirty="0"/>
              <a:t>DAKOTA Analysis Driver </a:t>
            </a:r>
            <a:r>
              <a:rPr lang="en-US" sz="3200" dirty="0"/>
              <a:t>(</a:t>
            </a:r>
            <a:r>
              <a:rPr lang="en-US" sz="3200" dirty="0">
                <a:solidFill>
                  <a:srgbClr val="FF00FF"/>
                </a:solidFill>
              </a:rPr>
              <a:t>WinDam.bat</a:t>
            </a:r>
            <a:r>
              <a:rPr lang="en-US" sz="3200" dirty="0"/>
              <a:t>)</a:t>
            </a:r>
          </a:p>
        </p:txBody>
      </p:sp>
      <p:sp>
        <p:nvSpPr>
          <p:cNvPr id="33796" name="Rectangle 4"/>
          <p:cNvSpPr>
            <a:spLocks noChangeArrowheads="1"/>
          </p:cNvSpPr>
          <p:nvPr/>
        </p:nvSpPr>
        <p:spPr bwMode="auto">
          <a:xfrm>
            <a:off x="577850" y="3697288"/>
            <a:ext cx="3917950"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a:solidFill>
                <a:schemeClr val="bg1"/>
              </a:solidFill>
            </a:endParaRPr>
          </a:p>
        </p:txBody>
      </p:sp>
      <p:sp>
        <p:nvSpPr>
          <p:cNvPr id="33800" name="Text Box 9"/>
          <p:cNvSpPr txBox="1">
            <a:spLocks noChangeArrowheads="1"/>
          </p:cNvSpPr>
          <p:nvPr/>
        </p:nvSpPr>
        <p:spPr bwMode="auto">
          <a:xfrm>
            <a:off x="3891725" y="5145381"/>
            <a:ext cx="9797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err="1">
                <a:solidFill>
                  <a:srgbClr val="FFFF00"/>
                </a:solidFill>
              </a:rPr>
              <a:t>dprepro</a:t>
            </a:r>
            <a:endParaRPr lang="en-US" dirty="0">
              <a:solidFill>
                <a:srgbClr val="FFFF00"/>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18" y="1931205"/>
            <a:ext cx="7922193" cy="1291972"/>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0287" y="3358809"/>
            <a:ext cx="1646605" cy="369332"/>
          </a:xfrm>
          <a:prstGeom prst="rect">
            <a:avLst/>
          </a:prstGeom>
          <a:noFill/>
        </p:spPr>
        <p:txBody>
          <a:bodyPr wrap="none" rtlCol="0">
            <a:spAutoFit/>
          </a:bodyPr>
          <a:lstStyle/>
          <a:p>
            <a:r>
              <a:rPr lang="en-US" dirty="0" err="1">
                <a:solidFill>
                  <a:schemeClr val="accent3"/>
                </a:solidFill>
              </a:rPr>
              <a:t>example.WDT</a:t>
            </a:r>
            <a:endParaRPr lang="en-US" dirty="0">
              <a:solidFill>
                <a:schemeClr val="accent3"/>
              </a:solidFill>
            </a:endParaRPr>
          </a:p>
        </p:txBody>
      </p:sp>
      <p:sp>
        <p:nvSpPr>
          <p:cNvPr id="13" name="TextBox 12"/>
          <p:cNvSpPr txBox="1"/>
          <p:nvPr/>
        </p:nvSpPr>
        <p:spPr>
          <a:xfrm>
            <a:off x="500867" y="5154454"/>
            <a:ext cx="1672253" cy="369332"/>
          </a:xfrm>
          <a:prstGeom prst="rect">
            <a:avLst/>
          </a:prstGeom>
          <a:noFill/>
        </p:spPr>
        <p:txBody>
          <a:bodyPr wrap="none" rtlCol="0">
            <a:spAutoFit/>
          </a:bodyPr>
          <a:lstStyle/>
          <a:p>
            <a:r>
              <a:rPr lang="en-US" dirty="0" err="1">
                <a:solidFill>
                  <a:schemeClr val="accent3"/>
                </a:solidFill>
              </a:rPr>
              <a:t>example.WDC</a:t>
            </a:r>
            <a:endParaRPr lang="en-US" dirty="0">
              <a:solidFill>
                <a:schemeClr val="accent3"/>
              </a:solidFill>
            </a:endParaRPr>
          </a:p>
        </p:txBody>
      </p:sp>
      <p:cxnSp>
        <p:nvCxnSpPr>
          <p:cNvPr id="5" name="Straight Arrow Connector 4"/>
          <p:cNvCxnSpPr/>
          <p:nvPr/>
        </p:nvCxnSpPr>
        <p:spPr>
          <a:xfrm>
            <a:off x="0" y="2577191"/>
            <a:ext cx="524118" cy="0"/>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868" y="5519281"/>
            <a:ext cx="7447636" cy="155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9" name="Line 8"/>
          <p:cNvSpPr>
            <a:spLocks noChangeShapeType="1"/>
          </p:cNvSpPr>
          <p:nvPr/>
        </p:nvSpPr>
        <p:spPr bwMode="auto">
          <a:xfrm>
            <a:off x="3879810" y="4581149"/>
            <a:ext cx="0" cy="1497796"/>
          </a:xfrm>
          <a:prstGeom prst="line">
            <a:avLst/>
          </a:prstGeom>
          <a:noFill/>
          <a:ln w="5715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543974910"/>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5" y="164575"/>
            <a:ext cx="8229600" cy="926872"/>
          </a:xfrm>
        </p:spPr>
        <p:txBody>
          <a:bodyPr/>
          <a:lstStyle/>
          <a:p>
            <a:r>
              <a:rPr lang="en-US" sz="3600" dirty="0"/>
              <a:t>Using DAKOTA to drive the Analysis</a:t>
            </a:r>
          </a:p>
        </p:txBody>
      </p:sp>
      <p:grpSp>
        <p:nvGrpSpPr>
          <p:cNvPr id="4" name="Group 3"/>
          <p:cNvGrpSpPr/>
          <p:nvPr/>
        </p:nvGrpSpPr>
        <p:grpSpPr>
          <a:xfrm>
            <a:off x="1538005" y="1163105"/>
            <a:ext cx="6144800" cy="5478115"/>
            <a:chOff x="5378505" y="917575"/>
            <a:chExt cx="3149209" cy="3671888"/>
          </a:xfrm>
        </p:grpSpPr>
        <p:sp>
          <p:nvSpPr>
            <p:cNvPr id="5" name="AutoShape 13"/>
            <p:cNvSpPr>
              <a:spLocks noChangeArrowheads="1"/>
            </p:cNvSpPr>
            <p:nvPr/>
          </p:nvSpPr>
          <p:spPr bwMode="auto">
            <a:xfrm>
              <a:off x="5378505" y="1637506"/>
              <a:ext cx="3149209" cy="2262188"/>
            </a:xfrm>
            <a:prstGeom prst="roundRect">
              <a:avLst>
                <a:gd name="adj" fmla="val 16667"/>
              </a:avLst>
            </a:prstGeom>
            <a:solidFill>
              <a:srgbClr val="DDD8C2"/>
            </a:solidFill>
            <a:ln w="12700">
              <a:solidFill>
                <a:srgbClr val="000000"/>
              </a:solidFill>
              <a:round/>
              <a:headEnd/>
              <a:tailEnd/>
            </a:ln>
            <a:effectLst>
              <a:outerShdw dist="107763" dir="27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6" name="AutoShape 12"/>
            <p:cNvSpPr>
              <a:spLocks noChangeArrowheads="1"/>
            </p:cNvSpPr>
            <p:nvPr/>
          </p:nvSpPr>
          <p:spPr bwMode="auto">
            <a:xfrm>
              <a:off x="6466701" y="1812925"/>
              <a:ext cx="1025525" cy="541338"/>
            </a:xfrm>
            <a:prstGeom prst="roundRect">
              <a:avLst>
                <a:gd name="adj" fmla="val 16667"/>
              </a:avLst>
            </a:prstGeom>
            <a:solidFill>
              <a:srgbClr val="EEECE1"/>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Analysis Model (DAKOTA)</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1"/>
            <p:cNvSpPr>
              <a:spLocks noChangeArrowheads="1"/>
            </p:cNvSpPr>
            <p:nvPr/>
          </p:nvSpPr>
          <p:spPr bwMode="auto">
            <a:xfrm>
              <a:off x="7095352" y="2490788"/>
              <a:ext cx="1209675"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Input Parameters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0"/>
            <p:cNvSpPr>
              <a:spLocks noChangeArrowheads="1"/>
            </p:cNvSpPr>
            <p:nvPr/>
          </p:nvSpPr>
          <p:spPr bwMode="auto">
            <a:xfrm>
              <a:off x="5611039" y="2490788"/>
              <a:ext cx="1274761"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Response Metrics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9"/>
            <p:cNvSpPr>
              <a:spLocks noChangeArrowheads="1"/>
            </p:cNvSpPr>
            <p:nvPr/>
          </p:nvSpPr>
          <p:spPr bwMode="auto">
            <a:xfrm rot="16200000">
              <a:off x="5969812" y="3021011"/>
              <a:ext cx="485774" cy="50800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p:cNvSpPr>
              <a:spLocks noChangeArrowheads="1"/>
            </p:cNvSpPr>
            <p:nvPr/>
          </p:nvSpPr>
          <p:spPr bwMode="auto">
            <a:xfrm>
              <a:off x="6007914" y="1949450"/>
              <a:ext cx="460375" cy="512763"/>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p:cNvSpPr>
              <a:spLocks noChangeArrowheads="1"/>
            </p:cNvSpPr>
            <p:nvPr/>
          </p:nvSpPr>
          <p:spPr bwMode="auto">
            <a:xfrm rot="5400000">
              <a:off x="7539850" y="1993902"/>
              <a:ext cx="422276" cy="5143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p:cNvSpPr>
              <a:spLocks noChangeArrowheads="1"/>
            </p:cNvSpPr>
            <p:nvPr/>
          </p:nvSpPr>
          <p:spPr bwMode="auto">
            <a:xfrm rot="10800000">
              <a:off x="7553447" y="3032124"/>
              <a:ext cx="453128" cy="555625"/>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p:cNvSpPr>
              <a:spLocks noChangeArrowheads="1"/>
            </p:cNvSpPr>
            <p:nvPr/>
          </p:nvSpPr>
          <p:spPr bwMode="auto">
            <a:xfrm>
              <a:off x="6416591" y="3171824"/>
              <a:ext cx="1136857" cy="541338"/>
            </a:xfrm>
            <a:prstGeom prst="roundRect">
              <a:avLst>
                <a:gd name="adj" fmla="val 16667"/>
              </a:avLst>
            </a:prstGeom>
            <a:solidFill>
              <a:srgbClr val="FFFF00"/>
            </a:solidFill>
            <a:ln w="12700">
              <a:solidFill>
                <a:srgbClr val="000000"/>
              </a:solidFill>
              <a:round/>
              <a:headEnd/>
              <a:tailEnd/>
            </a:ln>
            <a:effectLst>
              <a:outerShdw dist="28398" dir="3806097" algn="ctr" rotWithShape="0">
                <a:srgbClr val="8064A2"/>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Computational Model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4"/>
            <p:cNvSpPr>
              <a:spLocks noChangeArrowheads="1"/>
            </p:cNvSpPr>
            <p:nvPr/>
          </p:nvSpPr>
          <p:spPr bwMode="auto">
            <a:xfrm>
              <a:off x="6885801" y="144621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5" name="AutoShape 3"/>
            <p:cNvSpPr>
              <a:spLocks noChangeArrowheads="1"/>
            </p:cNvSpPr>
            <p:nvPr/>
          </p:nvSpPr>
          <p:spPr bwMode="auto">
            <a:xfrm rot="10800000">
              <a:off x="6885801" y="371316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6" name="AutoShape 2"/>
            <p:cNvSpPr>
              <a:spLocks noChangeArrowheads="1"/>
            </p:cNvSpPr>
            <p:nvPr/>
          </p:nvSpPr>
          <p:spPr bwMode="auto">
            <a:xfrm>
              <a:off x="6579414" y="404812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7" name="AutoShape 1"/>
            <p:cNvSpPr>
              <a:spLocks noChangeArrowheads="1"/>
            </p:cNvSpPr>
            <p:nvPr/>
          </p:nvSpPr>
          <p:spPr bwMode="auto">
            <a:xfrm>
              <a:off x="6579414" y="91757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DAKOTA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3149495309"/>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92125" y="587375"/>
            <a:ext cx="8229600" cy="657225"/>
          </a:xfrm>
        </p:spPr>
        <p:txBody>
          <a:bodyPr/>
          <a:lstStyle/>
          <a:p>
            <a:pPr eaLnBrk="1" hangingPunct="1"/>
            <a:r>
              <a:rPr lang="en-US" sz="3600" dirty="0"/>
              <a:t>DAKOTA Analysis Driver </a:t>
            </a:r>
            <a:r>
              <a:rPr lang="en-US" sz="3200" dirty="0"/>
              <a:t>(</a:t>
            </a:r>
            <a:r>
              <a:rPr lang="en-US" sz="3200" dirty="0">
                <a:solidFill>
                  <a:srgbClr val="FF00FF"/>
                </a:solidFill>
              </a:rPr>
              <a:t>WinDam.bat</a:t>
            </a:r>
            <a:r>
              <a:rPr lang="en-US" sz="3200" dirty="0"/>
              <a:t>)</a:t>
            </a:r>
          </a:p>
        </p:txBody>
      </p:sp>
      <p:sp>
        <p:nvSpPr>
          <p:cNvPr id="33796" name="Rectangle 4"/>
          <p:cNvSpPr>
            <a:spLocks noChangeArrowheads="1"/>
          </p:cNvSpPr>
          <p:nvPr/>
        </p:nvSpPr>
        <p:spPr bwMode="auto">
          <a:xfrm>
            <a:off x="577850" y="3697288"/>
            <a:ext cx="3917950" cy="206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a:solidFill>
                <a:schemeClr val="bg1"/>
              </a:solidFill>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18" y="1931205"/>
            <a:ext cx="7922193" cy="1291972"/>
          </a:xfrm>
          <a:prstGeom prst="rect">
            <a:avLst/>
          </a:prstGeom>
          <a:noFill/>
          <a:ln w="38100">
            <a:solidFill>
              <a:schemeClr val="accent3"/>
            </a:solidFill>
            <a:miter lim="800000"/>
            <a:headEnd/>
            <a:tailEnd/>
          </a:ln>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0" y="2776115"/>
            <a:ext cx="524118" cy="0"/>
          </a:xfrm>
          <a:prstGeom prst="straightConnector1">
            <a:avLst/>
          </a:prstGeom>
          <a:ln w="762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523563"/>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145" y="164575"/>
            <a:ext cx="8229600" cy="926872"/>
          </a:xfrm>
        </p:spPr>
        <p:txBody>
          <a:bodyPr/>
          <a:lstStyle/>
          <a:p>
            <a:r>
              <a:rPr lang="en-US" sz="3600" dirty="0"/>
              <a:t>Using DAKOTA to drive the Analysis</a:t>
            </a:r>
          </a:p>
        </p:txBody>
      </p:sp>
      <p:grpSp>
        <p:nvGrpSpPr>
          <p:cNvPr id="4" name="Group 3"/>
          <p:cNvGrpSpPr/>
          <p:nvPr/>
        </p:nvGrpSpPr>
        <p:grpSpPr>
          <a:xfrm>
            <a:off x="1538005" y="1163105"/>
            <a:ext cx="6144800" cy="5478115"/>
            <a:chOff x="5378505" y="917575"/>
            <a:chExt cx="3149209" cy="3671888"/>
          </a:xfrm>
        </p:grpSpPr>
        <p:sp>
          <p:nvSpPr>
            <p:cNvPr id="5" name="AutoShape 13"/>
            <p:cNvSpPr>
              <a:spLocks noChangeArrowheads="1"/>
            </p:cNvSpPr>
            <p:nvPr/>
          </p:nvSpPr>
          <p:spPr bwMode="auto">
            <a:xfrm>
              <a:off x="5378505" y="1637506"/>
              <a:ext cx="3149209" cy="2262188"/>
            </a:xfrm>
            <a:prstGeom prst="roundRect">
              <a:avLst>
                <a:gd name="adj" fmla="val 16667"/>
              </a:avLst>
            </a:prstGeom>
            <a:solidFill>
              <a:srgbClr val="DDD8C2"/>
            </a:solidFill>
            <a:ln w="12700">
              <a:solidFill>
                <a:srgbClr val="000000"/>
              </a:solidFill>
              <a:round/>
              <a:headEnd/>
              <a:tailEnd/>
            </a:ln>
            <a:effectLst>
              <a:outerShdw dist="107763" dir="2700000" algn="ctr" rotWithShape="0">
                <a:srgbClr val="808080">
                  <a:alpha val="50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6" name="AutoShape 12"/>
            <p:cNvSpPr>
              <a:spLocks noChangeArrowheads="1"/>
            </p:cNvSpPr>
            <p:nvPr/>
          </p:nvSpPr>
          <p:spPr bwMode="auto">
            <a:xfrm>
              <a:off x="6466701" y="1812925"/>
              <a:ext cx="1025525" cy="541338"/>
            </a:xfrm>
            <a:prstGeom prst="roundRect">
              <a:avLst>
                <a:gd name="adj" fmla="val 16667"/>
              </a:avLst>
            </a:prstGeom>
            <a:solidFill>
              <a:srgbClr val="EEECE1"/>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Analysis Model (DAKOTA)</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7" name="AutoShape 11"/>
            <p:cNvSpPr>
              <a:spLocks noChangeArrowheads="1"/>
            </p:cNvSpPr>
            <p:nvPr/>
          </p:nvSpPr>
          <p:spPr bwMode="auto">
            <a:xfrm>
              <a:off x="7095352" y="2490788"/>
              <a:ext cx="1209675" cy="541337"/>
            </a:xfrm>
            <a:prstGeom prst="roundRect">
              <a:avLst>
                <a:gd name="adj" fmla="val 16667"/>
              </a:avLst>
            </a:prstGeom>
            <a:solidFill>
              <a:srgbClr val="B6DDE8"/>
            </a:solidFill>
            <a:ln w="12700">
              <a:solidFill>
                <a:srgbClr val="4F81BD"/>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Pre-processing: Input Parameters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8" name="AutoShape 10"/>
            <p:cNvSpPr>
              <a:spLocks noChangeArrowheads="1"/>
            </p:cNvSpPr>
            <p:nvPr/>
          </p:nvSpPr>
          <p:spPr bwMode="auto">
            <a:xfrm>
              <a:off x="5611039" y="2490788"/>
              <a:ext cx="1274761" cy="541337"/>
            </a:xfrm>
            <a:prstGeom prst="roundRect">
              <a:avLst>
                <a:gd name="adj" fmla="val 16667"/>
              </a:avLst>
            </a:prstGeom>
            <a:solidFill>
              <a:srgbClr val="FFFF00"/>
            </a:solidFill>
            <a:ln w="12700">
              <a:solidFill>
                <a:srgbClr val="4F81BD"/>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itchFamily="34" charset="0"/>
                  <a:ea typeface="Times New Roman" pitchFamily="18" charset="0"/>
                  <a:cs typeface="Arial" pitchFamily="34" charset="0"/>
                </a:rPr>
                <a:t>Post-processing: Response Metrics</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9" name="AutoShape 9"/>
            <p:cNvSpPr>
              <a:spLocks noChangeArrowheads="1"/>
            </p:cNvSpPr>
            <p:nvPr/>
          </p:nvSpPr>
          <p:spPr bwMode="auto">
            <a:xfrm rot="16200000">
              <a:off x="5969812" y="3021011"/>
              <a:ext cx="485774" cy="50800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p:cNvSpPr>
              <a:spLocks noChangeArrowheads="1"/>
            </p:cNvSpPr>
            <p:nvPr/>
          </p:nvSpPr>
          <p:spPr bwMode="auto">
            <a:xfrm>
              <a:off x="6007914" y="1949450"/>
              <a:ext cx="460375" cy="512763"/>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AutoShape 7"/>
            <p:cNvSpPr>
              <a:spLocks noChangeArrowheads="1"/>
            </p:cNvSpPr>
            <p:nvPr/>
          </p:nvSpPr>
          <p:spPr bwMode="auto">
            <a:xfrm rot="5400000">
              <a:off x="7539850" y="1993902"/>
              <a:ext cx="422276" cy="514350"/>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p:cNvSpPr>
              <a:spLocks noChangeArrowheads="1"/>
            </p:cNvSpPr>
            <p:nvPr/>
          </p:nvSpPr>
          <p:spPr bwMode="auto">
            <a:xfrm rot="10800000">
              <a:off x="7553447" y="3032124"/>
              <a:ext cx="453128" cy="555625"/>
            </a:xfrm>
            <a:custGeom>
              <a:avLst/>
              <a:gdLst>
                <a:gd name="G0" fmla="+- 16025 0 0"/>
                <a:gd name="G1" fmla="+- 4104 0 0"/>
                <a:gd name="G2" fmla="+- 12158 0 4104"/>
                <a:gd name="G3" fmla="+- G2 0 4104"/>
                <a:gd name="G4" fmla="*/ G3 32768 32059"/>
                <a:gd name="G5" fmla="*/ G4 1 2"/>
                <a:gd name="G6" fmla="+- 21600 0 16025"/>
                <a:gd name="G7" fmla="*/ G6 4104 6079"/>
                <a:gd name="G8" fmla="+- G7 16025 0"/>
                <a:gd name="T0" fmla="*/ 16025 w 21600"/>
                <a:gd name="T1" fmla="*/ 0 h 21600"/>
                <a:gd name="T2" fmla="*/ 16025 w 21600"/>
                <a:gd name="T3" fmla="*/ 12158 h 21600"/>
                <a:gd name="T4" fmla="*/ 2019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6025" y="0"/>
                  </a:lnTo>
                  <a:lnTo>
                    <a:pt x="16025" y="4104"/>
                  </a:lnTo>
                  <a:lnTo>
                    <a:pt x="12427" y="4104"/>
                  </a:lnTo>
                  <a:cubicBezTo>
                    <a:pt x="5564" y="4104"/>
                    <a:pt x="0" y="7710"/>
                    <a:pt x="0" y="12158"/>
                  </a:cubicBezTo>
                  <a:lnTo>
                    <a:pt x="0" y="21600"/>
                  </a:lnTo>
                  <a:lnTo>
                    <a:pt x="4037" y="21600"/>
                  </a:lnTo>
                  <a:lnTo>
                    <a:pt x="4037" y="12158"/>
                  </a:lnTo>
                  <a:cubicBezTo>
                    <a:pt x="4037" y="9891"/>
                    <a:pt x="7793" y="8054"/>
                    <a:pt x="12427" y="8054"/>
                  </a:cubicBezTo>
                  <a:lnTo>
                    <a:pt x="16025" y="8054"/>
                  </a:lnTo>
                  <a:lnTo>
                    <a:pt x="16025" y="12158"/>
                  </a:lnTo>
                  <a:close/>
                </a:path>
              </a:pathLst>
            </a:custGeom>
            <a:gradFill rotWithShape="0">
              <a:gsLst>
                <a:gs pos="0">
                  <a:srgbClr val="4F81BD"/>
                </a:gs>
                <a:gs pos="100000">
                  <a:srgbClr val="365E8F"/>
                </a:gs>
              </a:gsLst>
              <a:path path="rect">
                <a:fillToRect l="50000" t="50000" r="50000" b="50000"/>
              </a:path>
            </a:gradFill>
            <a:ln>
              <a:noFill/>
            </a:ln>
            <a:effectLst>
              <a:outerShdw dist="28398" dir="3806097" algn="ctr" rotWithShape="0">
                <a:srgbClr val="243F60"/>
              </a:outerShdw>
            </a:effectLst>
            <a:extLst>
              <a:ext uri="{91240B29-F687-4F45-9708-019B960494DF}">
                <a14:hiddenLine xmlns:a14="http://schemas.microsoft.com/office/drawing/2010/main" w="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AutoShape 5"/>
            <p:cNvSpPr>
              <a:spLocks noChangeArrowheads="1"/>
            </p:cNvSpPr>
            <p:nvPr/>
          </p:nvSpPr>
          <p:spPr bwMode="auto">
            <a:xfrm>
              <a:off x="6416591" y="3171824"/>
              <a:ext cx="1136857" cy="541338"/>
            </a:xfrm>
            <a:prstGeom prst="roundRect">
              <a:avLst>
                <a:gd name="adj" fmla="val 16667"/>
              </a:avLst>
            </a:prstGeom>
            <a:solidFill>
              <a:srgbClr val="EEECE1"/>
            </a:solidFill>
            <a:ln w="12700">
              <a:solidFill>
                <a:srgbClr val="000000"/>
              </a:solidFill>
              <a:round/>
              <a:headEnd/>
              <a:tailEnd/>
            </a:ln>
            <a:effectLst>
              <a:outerShdw dist="28398" dir="3806097" algn="ctr" rotWithShape="0">
                <a:srgbClr val="8064A2"/>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Computational Model (</a:t>
              </a: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WinDamSim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AutoShape 4"/>
            <p:cNvSpPr>
              <a:spLocks noChangeArrowheads="1"/>
            </p:cNvSpPr>
            <p:nvPr/>
          </p:nvSpPr>
          <p:spPr bwMode="auto">
            <a:xfrm>
              <a:off x="6885801" y="144621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5" name="AutoShape 3"/>
            <p:cNvSpPr>
              <a:spLocks noChangeArrowheads="1"/>
            </p:cNvSpPr>
            <p:nvPr/>
          </p:nvSpPr>
          <p:spPr bwMode="auto">
            <a:xfrm rot="10800000">
              <a:off x="6885801" y="3713163"/>
              <a:ext cx="209550" cy="373062"/>
            </a:xfrm>
            <a:prstGeom prst="downArrow">
              <a:avLst>
                <a:gd name="adj1" fmla="val 50000"/>
                <a:gd name="adj2" fmla="val 44508"/>
              </a:avLst>
            </a:prstGeom>
            <a:solidFill>
              <a:srgbClr val="FDE9D9"/>
            </a:solidFill>
            <a:ln w="19050">
              <a:solidFill>
                <a:srgbClr val="7F7F7F"/>
              </a:solidFill>
              <a:miter lim="800000"/>
              <a:headEnd/>
              <a:tailEnd/>
            </a:ln>
            <a:effectLst>
              <a:outerShdw dist="28398" dir="3806097" algn="ctr" rotWithShape="0">
                <a:srgbClr val="622423">
                  <a:alpha val="50000"/>
                </a:srgbClr>
              </a:outerShdw>
            </a:effectLst>
          </p:spPr>
          <p:txBody>
            <a:bodyPr vert="eaVert" wrap="square" lIns="91440" tIns="45720" rIns="91440" bIns="45720" numCol="1" anchor="t" anchorCtr="0" compatLnSpc="1">
              <a:prstTxWarp prst="textNoShape">
                <a:avLst/>
              </a:prstTxWarp>
            </a:bodyPr>
            <a:lstStyle/>
            <a:p>
              <a:endParaRPr lang="en-US"/>
            </a:p>
          </p:txBody>
        </p:sp>
        <p:sp>
          <p:nvSpPr>
            <p:cNvPr id="16" name="AutoShape 2"/>
            <p:cNvSpPr>
              <a:spLocks noChangeArrowheads="1"/>
            </p:cNvSpPr>
            <p:nvPr/>
          </p:nvSpPr>
          <p:spPr bwMode="auto">
            <a:xfrm>
              <a:off x="6579414" y="404812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err="1">
                  <a:ln>
                    <a:noFill/>
                  </a:ln>
                  <a:solidFill>
                    <a:schemeClr val="tx1"/>
                  </a:solidFill>
                  <a:effectLst/>
                  <a:latin typeface="Arial" pitchFamily="34" charset="0"/>
                  <a:ea typeface="Times New Roman" pitchFamily="18" charset="0"/>
                  <a:cs typeface="Arial" pitchFamily="34" charset="0"/>
                </a:rPr>
                <a:t>WinDAM</a:t>
              </a: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7" name="AutoShape 1"/>
            <p:cNvSpPr>
              <a:spLocks noChangeArrowheads="1"/>
            </p:cNvSpPr>
            <p:nvPr/>
          </p:nvSpPr>
          <p:spPr bwMode="auto">
            <a:xfrm>
              <a:off x="6579414" y="917575"/>
              <a:ext cx="811212" cy="541338"/>
            </a:xfrm>
            <a:prstGeom prst="roundRect">
              <a:avLst>
                <a:gd name="adj" fmla="val 16667"/>
              </a:avLst>
            </a:prstGeom>
            <a:solidFill>
              <a:srgbClr val="FDE9D9"/>
            </a:soli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itchFamily="34" charset="0"/>
                  <a:ea typeface="Times New Roman" pitchFamily="18" charset="0"/>
                  <a:cs typeface="Arial" pitchFamily="34" charset="0"/>
                </a:rPr>
                <a:t>DAKOTA User Interface</a:t>
              </a:r>
              <a:endParaRPr kumimoji="0" lang="en-US" altLang="en-US" sz="12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2426640552"/>
      </p:ext>
    </p:extLst>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5466A-73F2-4C3E-927A-C76B3A8102BF}"/>
              </a:ext>
            </a:extLst>
          </p:cNvPr>
          <p:cNvSpPr>
            <a:spLocks noGrp="1"/>
          </p:cNvSpPr>
          <p:nvPr>
            <p:ph type="title"/>
          </p:nvPr>
        </p:nvSpPr>
        <p:spPr>
          <a:xfrm>
            <a:off x="457200" y="274638"/>
            <a:ext cx="8229600" cy="773252"/>
          </a:xfrm>
        </p:spPr>
        <p:txBody>
          <a:bodyPr/>
          <a:lstStyle/>
          <a:p>
            <a:r>
              <a:rPr lang="en-US" sz="3600" dirty="0"/>
              <a:t>Dakota 6.10 Input Format</a:t>
            </a:r>
          </a:p>
        </p:txBody>
      </p:sp>
      <p:pic>
        <p:nvPicPr>
          <p:cNvPr id="4" name="Content Placeholder 3">
            <a:extLst>
              <a:ext uri="{FF2B5EF4-FFF2-40B4-BE49-F238E27FC236}">
                <a16:creationId xmlns:a16="http://schemas.microsoft.com/office/drawing/2014/main" id="{4C0374E2-38FC-4BA9-B628-AA49B61B16B6}"/>
              </a:ext>
            </a:extLst>
          </p:cNvPr>
          <p:cNvPicPr>
            <a:picLocks noGrp="1" noChangeAspect="1"/>
          </p:cNvPicPr>
          <p:nvPr>
            <p:ph idx="1"/>
          </p:nvPr>
        </p:nvPicPr>
        <p:blipFill>
          <a:blip r:embed="rId2"/>
          <a:stretch>
            <a:fillRect/>
          </a:stretch>
        </p:blipFill>
        <p:spPr>
          <a:xfrm>
            <a:off x="1845245" y="996425"/>
            <a:ext cx="5453510" cy="5685328"/>
          </a:xfrm>
          <a:prstGeom prst="rect">
            <a:avLst/>
          </a:prstGeom>
        </p:spPr>
      </p:pic>
      <p:sp>
        <p:nvSpPr>
          <p:cNvPr id="5" name="Rectangle 4">
            <a:extLst>
              <a:ext uri="{FF2B5EF4-FFF2-40B4-BE49-F238E27FC236}">
                <a16:creationId xmlns:a16="http://schemas.microsoft.com/office/drawing/2014/main" id="{5A02503B-4048-4883-89E7-828CFCD6467A}"/>
              </a:ext>
            </a:extLst>
          </p:cNvPr>
          <p:cNvSpPr/>
          <p:nvPr/>
        </p:nvSpPr>
        <p:spPr>
          <a:xfrm>
            <a:off x="2498130" y="2852925"/>
            <a:ext cx="2803565" cy="560383"/>
          </a:xfrm>
          <a:prstGeom prst="rect">
            <a:avLst/>
          </a:prstGeom>
          <a:solidFill>
            <a:srgbClr val="FFFF00">
              <a:alpha val="1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647181"/>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F8700-20EE-4636-ACAD-82C4A0984EE8}"/>
              </a:ext>
            </a:extLst>
          </p:cNvPr>
          <p:cNvSpPr>
            <a:spLocks noGrp="1"/>
          </p:cNvSpPr>
          <p:nvPr>
            <p:ph type="title"/>
          </p:nvPr>
        </p:nvSpPr>
        <p:spPr/>
        <p:txBody>
          <a:bodyPr/>
          <a:lstStyle/>
          <a:p>
            <a:r>
              <a:rPr lang="en-US" sz="3600" dirty="0"/>
              <a:t>Centered Parameter Study Results</a:t>
            </a:r>
          </a:p>
        </p:txBody>
      </p:sp>
      <p:pic>
        <p:nvPicPr>
          <p:cNvPr id="4" name="Content Placeholder 3">
            <a:extLst>
              <a:ext uri="{FF2B5EF4-FFF2-40B4-BE49-F238E27FC236}">
                <a16:creationId xmlns:a16="http://schemas.microsoft.com/office/drawing/2014/main" id="{4B7BB0AB-AF64-4C22-84EA-ACAA40393B92}"/>
              </a:ext>
            </a:extLst>
          </p:cNvPr>
          <p:cNvPicPr>
            <a:picLocks noGrp="1" noChangeAspect="1"/>
          </p:cNvPicPr>
          <p:nvPr>
            <p:ph idx="1"/>
          </p:nvPr>
        </p:nvPicPr>
        <p:blipFill>
          <a:blip r:embed="rId2"/>
          <a:stretch>
            <a:fillRect/>
          </a:stretch>
        </p:blipFill>
        <p:spPr>
          <a:xfrm>
            <a:off x="1806134" y="1600200"/>
            <a:ext cx="5531732" cy="4525963"/>
          </a:xfrm>
          <a:prstGeom prst="rect">
            <a:avLst/>
          </a:prstGeom>
        </p:spPr>
      </p:pic>
    </p:spTree>
    <p:extLst>
      <p:ext uri="{BB962C8B-B14F-4D97-AF65-F5344CB8AC3E}">
        <p14:creationId xmlns:p14="http://schemas.microsoft.com/office/powerpoint/2010/main" val="122493544"/>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0F888D-F3A0-4B6D-B238-CC4373EA2035}"/>
              </a:ext>
            </a:extLst>
          </p:cNvPr>
          <p:cNvPicPr>
            <a:picLocks noChangeAspect="1"/>
          </p:cNvPicPr>
          <p:nvPr/>
        </p:nvPicPr>
        <p:blipFill>
          <a:blip r:embed="rId2"/>
          <a:stretch>
            <a:fillRect/>
          </a:stretch>
        </p:blipFill>
        <p:spPr>
          <a:xfrm>
            <a:off x="1296485" y="0"/>
            <a:ext cx="6551030" cy="6858000"/>
          </a:xfrm>
          <a:prstGeom prst="rect">
            <a:avLst/>
          </a:prstGeom>
        </p:spPr>
      </p:pic>
      <p:sp>
        <p:nvSpPr>
          <p:cNvPr id="7" name="Rectangle 6">
            <a:extLst>
              <a:ext uri="{FF2B5EF4-FFF2-40B4-BE49-F238E27FC236}">
                <a16:creationId xmlns:a16="http://schemas.microsoft.com/office/drawing/2014/main" id="{7ED7208F-0302-4AB3-81BA-9825BA254184}"/>
              </a:ext>
            </a:extLst>
          </p:cNvPr>
          <p:cNvSpPr/>
          <p:nvPr/>
        </p:nvSpPr>
        <p:spPr>
          <a:xfrm>
            <a:off x="2075675" y="3006545"/>
            <a:ext cx="2803565" cy="307240"/>
          </a:xfrm>
          <a:prstGeom prst="rect">
            <a:avLst/>
          </a:prstGeom>
          <a:solidFill>
            <a:srgbClr val="FFFF00">
              <a:alpha val="1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AC0B92-A40B-44FA-BE1F-406B892BF95E}"/>
              </a:ext>
            </a:extLst>
          </p:cNvPr>
          <p:cNvSpPr/>
          <p:nvPr/>
        </p:nvSpPr>
        <p:spPr>
          <a:xfrm>
            <a:off x="2190890" y="5272440"/>
            <a:ext cx="5261485" cy="960125"/>
          </a:xfrm>
          <a:prstGeom prst="rect">
            <a:avLst/>
          </a:prstGeom>
          <a:solidFill>
            <a:srgbClr val="FFFF00">
              <a:alpha val="10196"/>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536543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266A9-2492-4907-AF49-5720224AE951}"/>
              </a:ext>
            </a:extLst>
          </p:cNvPr>
          <p:cNvSpPr>
            <a:spLocks noGrp="1"/>
          </p:cNvSpPr>
          <p:nvPr>
            <p:ph type="title"/>
          </p:nvPr>
        </p:nvSpPr>
        <p:spPr/>
        <p:txBody>
          <a:bodyPr/>
          <a:lstStyle/>
          <a:p>
            <a:r>
              <a:rPr lang="en-US" sz="3600" dirty="0"/>
              <a:t>Resulting Sobel Indices</a:t>
            </a:r>
          </a:p>
        </p:txBody>
      </p:sp>
      <p:pic>
        <p:nvPicPr>
          <p:cNvPr id="4" name="Picture 3">
            <a:extLst>
              <a:ext uri="{FF2B5EF4-FFF2-40B4-BE49-F238E27FC236}">
                <a16:creationId xmlns:a16="http://schemas.microsoft.com/office/drawing/2014/main" id="{410F569F-D78E-4CAF-8547-1CAC9D0006B4}"/>
              </a:ext>
            </a:extLst>
          </p:cNvPr>
          <p:cNvPicPr>
            <a:picLocks noChangeAspect="1"/>
          </p:cNvPicPr>
          <p:nvPr/>
        </p:nvPicPr>
        <p:blipFill>
          <a:blip r:embed="rId2"/>
          <a:stretch>
            <a:fillRect/>
          </a:stretch>
        </p:blipFill>
        <p:spPr>
          <a:xfrm>
            <a:off x="457200" y="1806201"/>
            <a:ext cx="8229600" cy="3245597"/>
          </a:xfrm>
          <a:prstGeom prst="rect">
            <a:avLst/>
          </a:prstGeom>
        </p:spPr>
      </p:pic>
    </p:spTree>
    <p:extLst>
      <p:ext uri="{BB962C8B-B14F-4D97-AF65-F5344CB8AC3E}">
        <p14:creationId xmlns:p14="http://schemas.microsoft.com/office/powerpoint/2010/main" val="391428432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3AB2D2-CB9E-44EE-B330-3441368B1C17}"/>
              </a:ext>
            </a:extLst>
          </p:cNvPr>
          <p:cNvPicPr>
            <a:picLocks noChangeAspect="1"/>
          </p:cNvPicPr>
          <p:nvPr/>
        </p:nvPicPr>
        <p:blipFill>
          <a:blip r:embed="rId2"/>
          <a:stretch>
            <a:fillRect/>
          </a:stretch>
        </p:blipFill>
        <p:spPr>
          <a:xfrm>
            <a:off x="233362" y="919162"/>
            <a:ext cx="8677275" cy="5019675"/>
          </a:xfrm>
          <a:prstGeom prst="rect">
            <a:avLst/>
          </a:prstGeom>
        </p:spPr>
      </p:pic>
    </p:spTree>
    <p:extLst>
      <p:ext uri="{BB962C8B-B14F-4D97-AF65-F5344CB8AC3E}">
        <p14:creationId xmlns:p14="http://schemas.microsoft.com/office/powerpoint/2010/main" val="2768691852"/>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7"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8" name="Rectangle 4"/>
          <p:cNvSpPr>
            <a:spLocks noGrp="1" noChangeArrowheads="1"/>
          </p:cNvSpPr>
          <p:nvPr>
            <p:ph type="title"/>
          </p:nvPr>
        </p:nvSpPr>
        <p:spPr>
          <a:xfrm>
            <a:off x="1295400" y="457200"/>
            <a:ext cx="6705600" cy="990600"/>
          </a:xfrm>
          <a:noFill/>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53882" dir="2700000" algn="ctr" rotWithShape="0">
                    <a:schemeClr val="tx1"/>
                  </a:outerShdw>
                </a:effectLst>
              </a14:hiddenEffects>
            </a:ext>
          </a:extLst>
        </p:spPr>
        <p:txBody>
          <a:bodyPr lIns="90488" tIns="44450" rIns="90488" bIns="44450"/>
          <a:lstStyle/>
          <a:p>
            <a:pPr eaLnBrk="1" hangingPunct="1"/>
            <a:r>
              <a:rPr lang="en-US"/>
              <a:t>Spillway After 1993 Flood</a:t>
            </a:r>
          </a:p>
        </p:txBody>
      </p:sp>
      <p:pic>
        <p:nvPicPr>
          <p:cNvPr id="6149" name="Picture 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0" name="Rectangle 6"/>
          <p:cNvSpPr>
            <a:spLocks noChangeArrowheads="1"/>
          </p:cNvSpPr>
          <p:nvPr/>
        </p:nvSpPr>
        <p:spPr bwMode="auto">
          <a:xfrm>
            <a:off x="6823075" y="4543425"/>
            <a:ext cx="2276475"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330200" indent="-330200" algn="ctr" defTabSz="879475" eaLnBrk="0" hangingPunct="0">
              <a:spcBef>
                <a:spcPct val="20000"/>
              </a:spcBef>
              <a:buClr>
                <a:schemeClr val="hlink"/>
              </a:buClr>
            </a:pPr>
            <a:r>
              <a:rPr lang="en-US" sz="2000" b="1">
                <a:solidFill>
                  <a:srgbClr val="FFFF00"/>
                </a:solidFill>
              </a:rPr>
              <a:t>Scarp Heights</a:t>
            </a:r>
          </a:p>
          <a:p>
            <a:pPr marL="330200" indent="-330200" algn="ctr" defTabSz="879475" eaLnBrk="0" hangingPunct="0">
              <a:spcBef>
                <a:spcPct val="20000"/>
              </a:spcBef>
              <a:buClr>
                <a:schemeClr val="hlink"/>
              </a:buClr>
            </a:pPr>
            <a:r>
              <a:rPr lang="en-US" sz="2000" b="1">
                <a:solidFill>
                  <a:srgbClr val="FFFF00"/>
                </a:solidFill>
              </a:rPr>
              <a:t> up to 24 ft. (7 m.)</a:t>
            </a:r>
          </a:p>
        </p:txBody>
      </p:sp>
      <p:sp>
        <p:nvSpPr>
          <p:cNvPr id="6151" name="Line 7"/>
          <p:cNvSpPr>
            <a:spLocks noChangeShapeType="1"/>
          </p:cNvSpPr>
          <p:nvPr/>
        </p:nvSpPr>
        <p:spPr bwMode="auto">
          <a:xfrm flipH="1" flipV="1">
            <a:off x="4303713" y="3198813"/>
            <a:ext cx="2649537" cy="1458912"/>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2" name="Rectangle 8"/>
          <p:cNvSpPr>
            <a:spLocks noChangeArrowheads="1"/>
          </p:cNvSpPr>
          <p:nvPr/>
        </p:nvSpPr>
        <p:spPr bwMode="auto">
          <a:xfrm>
            <a:off x="0" y="2968625"/>
            <a:ext cx="269875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330200" indent="-330200" defTabSz="879475" eaLnBrk="0" hangingPunct="0">
              <a:spcBef>
                <a:spcPct val="20000"/>
              </a:spcBef>
              <a:buClr>
                <a:schemeClr val="hlink"/>
              </a:buClr>
            </a:pPr>
            <a:r>
              <a:rPr lang="en-US" sz="2000" b="1">
                <a:solidFill>
                  <a:srgbClr val="FFFF00"/>
                </a:solidFill>
              </a:rPr>
              <a:t>Erosion: 400,000 yd</a:t>
            </a:r>
            <a:r>
              <a:rPr lang="en-US" sz="2000" b="1" baseline="30000">
                <a:solidFill>
                  <a:srgbClr val="FFFF00"/>
                </a:solidFill>
              </a:rPr>
              <a:t>3</a:t>
            </a:r>
          </a:p>
          <a:p>
            <a:pPr marL="330200" indent="-330200" defTabSz="879475" eaLnBrk="0" hangingPunct="0">
              <a:spcBef>
                <a:spcPct val="20000"/>
              </a:spcBef>
              <a:buClr>
                <a:schemeClr val="hlink"/>
              </a:buClr>
            </a:pPr>
            <a:r>
              <a:rPr lang="en-US" sz="2000" b="1" baseline="30000">
                <a:solidFill>
                  <a:srgbClr val="FFFF00"/>
                </a:solidFill>
              </a:rPr>
              <a:t>		</a:t>
            </a:r>
            <a:r>
              <a:rPr lang="en-US" sz="2000" b="1">
                <a:solidFill>
                  <a:srgbClr val="FFFF00"/>
                </a:solidFill>
              </a:rPr>
              <a:t>   307,000 m</a:t>
            </a:r>
            <a:r>
              <a:rPr lang="en-US" sz="2000" b="1" baseline="30000">
                <a:solidFill>
                  <a:srgbClr val="FFFF00"/>
                </a:solidFill>
              </a:rPr>
              <a:t>3</a:t>
            </a:r>
            <a:endParaRPr lang="en-US" sz="2000" b="1">
              <a:solidFill>
                <a:srgbClr val="FFFF00"/>
              </a:solidFill>
            </a:endParaRPr>
          </a:p>
        </p:txBody>
      </p:sp>
      <p:sp>
        <p:nvSpPr>
          <p:cNvPr id="6153" name="Line 9"/>
          <p:cNvSpPr>
            <a:spLocks noChangeShapeType="1"/>
          </p:cNvSpPr>
          <p:nvPr/>
        </p:nvSpPr>
        <p:spPr bwMode="auto">
          <a:xfrm>
            <a:off x="2536825" y="3352800"/>
            <a:ext cx="1190625" cy="882650"/>
          </a:xfrm>
          <a:prstGeom prst="line">
            <a:avLst/>
          </a:prstGeom>
          <a:noFill/>
          <a:ln w="508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4" name="Rectangle 10"/>
          <p:cNvSpPr>
            <a:spLocks noChangeArrowheads="1"/>
          </p:cNvSpPr>
          <p:nvPr/>
        </p:nvSpPr>
        <p:spPr bwMode="auto">
          <a:xfrm>
            <a:off x="0" y="0"/>
            <a:ext cx="9144000" cy="1143000"/>
          </a:xfrm>
          <a:prstGeom prst="rect">
            <a:avLst/>
          </a:prstGeom>
          <a:noFill/>
          <a:ln>
            <a:noFill/>
          </a:ln>
          <a:effectLst>
            <a:outerShdw dist="53882"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ctr"/>
          <a:lstStyle/>
          <a:p>
            <a:pPr algn="ctr"/>
            <a:r>
              <a:rPr lang="en-US" sz="4000" b="1" dirty="0">
                <a:solidFill>
                  <a:srgbClr val="FFFF00"/>
                </a:solidFill>
              </a:rPr>
              <a:t>Auxiliary Spillway Erosion (1993)</a:t>
            </a: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t>Summary</a:t>
            </a:r>
          </a:p>
        </p:txBody>
      </p:sp>
      <p:sp>
        <p:nvSpPr>
          <p:cNvPr id="45059" name="Rectangle 3"/>
          <p:cNvSpPr>
            <a:spLocks noGrp="1" noChangeArrowheads="1"/>
          </p:cNvSpPr>
          <p:nvPr>
            <p:ph type="body" idx="1"/>
          </p:nvPr>
        </p:nvSpPr>
        <p:spPr>
          <a:xfrm>
            <a:off x="461963" y="1585913"/>
            <a:ext cx="7758112" cy="5054600"/>
          </a:xfrm>
          <a:effectLst>
            <a:outerShdw dist="35921" dir="2700000" algn="ctr" rotWithShape="0">
              <a:schemeClr val="tx1"/>
            </a:outerShdw>
          </a:effectLst>
        </p:spPr>
        <p:txBody>
          <a:bodyPr/>
          <a:lstStyle/>
          <a:p>
            <a:pPr eaLnBrk="1" hangingPunct="1">
              <a:lnSpc>
                <a:spcPct val="90000"/>
              </a:lnSpc>
            </a:pPr>
            <a:r>
              <a:rPr lang="en-US" sz="2600" dirty="0" err="1"/>
              <a:t>WinDAM</a:t>
            </a:r>
            <a:endParaRPr lang="en-US" sz="2600" dirty="0"/>
          </a:p>
          <a:p>
            <a:pPr lvl="1" eaLnBrk="1" hangingPunct="1">
              <a:lnSpc>
                <a:spcPct val="90000"/>
              </a:lnSpc>
            </a:pPr>
            <a:r>
              <a:rPr lang="en-US" sz="2400" dirty="0"/>
              <a:t>Provides a framework to combine existing models and develop new models for dam erosion analysis</a:t>
            </a:r>
          </a:p>
          <a:p>
            <a:pPr eaLnBrk="1" hangingPunct="1">
              <a:lnSpc>
                <a:spcPct val="90000"/>
              </a:lnSpc>
            </a:pPr>
            <a:r>
              <a:rPr lang="en-US" sz="2600" dirty="0"/>
              <a:t>Dakota</a:t>
            </a:r>
          </a:p>
          <a:p>
            <a:pPr lvl="1" eaLnBrk="1" hangingPunct="1">
              <a:lnSpc>
                <a:spcPct val="90000"/>
              </a:lnSpc>
            </a:pPr>
            <a:r>
              <a:rPr lang="en-US" sz="2400" dirty="0"/>
              <a:t>Provides a framework for parameters studies, uncertainty quantification, and sensitivity analysis</a:t>
            </a:r>
          </a:p>
          <a:p>
            <a:pPr eaLnBrk="1" hangingPunct="1">
              <a:lnSpc>
                <a:spcPct val="90000"/>
              </a:lnSpc>
            </a:pPr>
            <a:endParaRPr lang="en-US" sz="2600" dirty="0"/>
          </a:p>
          <a:p>
            <a:pPr eaLnBrk="1" hangingPunct="1">
              <a:lnSpc>
                <a:spcPct val="90000"/>
              </a:lnSpc>
            </a:pPr>
            <a:r>
              <a:rPr lang="en-US" sz="2600" dirty="0"/>
              <a:t>Together, they provide a powerful framework for dam safety analysis</a:t>
            </a:r>
          </a:p>
        </p:txBody>
      </p:sp>
    </p:spTree>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1975D7-0CBE-4F9E-9B5F-AE4C49258F86}"/>
              </a:ext>
            </a:extLst>
          </p:cNvPr>
          <p:cNvPicPr>
            <a:picLocks noChangeAspect="1"/>
          </p:cNvPicPr>
          <p:nvPr/>
        </p:nvPicPr>
        <p:blipFill>
          <a:blip r:embed="rId3"/>
          <a:stretch>
            <a:fillRect/>
          </a:stretch>
        </p:blipFill>
        <p:spPr>
          <a:xfrm>
            <a:off x="0" y="855865"/>
            <a:ext cx="9144000" cy="6197521"/>
          </a:xfrm>
          <a:prstGeom prst="rect">
            <a:avLst/>
          </a:prstGeom>
        </p:spPr>
      </p:pic>
      <p:sp>
        <p:nvSpPr>
          <p:cNvPr id="46083" name="Rectangle 4"/>
          <p:cNvSpPr>
            <a:spLocks noGrp="1" noChangeArrowheads="1"/>
          </p:cNvSpPr>
          <p:nvPr>
            <p:ph type="title"/>
          </p:nvPr>
        </p:nvSpPr>
        <p:spPr>
          <a:xfrm>
            <a:off x="501650" y="241300"/>
            <a:ext cx="8229600" cy="882650"/>
          </a:xfrm>
        </p:spPr>
        <p:txBody>
          <a:bodyPr/>
          <a:lstStyle/>
          <a:p>
            <a:pPr eaLnBrk="1" hangingPunct="1"/>
            <a:r>
              <a:rPr lang="en-US" sz="3600"/>
              <a:t>http://www.damsafety.info</a:t>
            </a:r>
          </a:p>
        </p:txBody>
      </p:sp>
      <p:sp>
        <p:nvSpPr>
          <p:cNvPr id="224262" name="Oval 6"/>
          <p:cNvSpPr>
            <a:spLocks noChangeArrowheads="1"/>
          </p:cNvSpPr>
          <p:nvPr/>
        </p:nvSpPr>
        <p:spPr bwMode="auto">
          <a:xfrm>
            <a:off x="117475" y="2008189"/>
            <a:ext cx="1766175" cy="882649"/>
          </a:xfrm>
          <a:prstGeom prst="ellipse">
            <a:avLst/>
          </a:prstGeom>
          <a:noFill/>
          <a:ln w="635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8FB6-2B88-4BB0-ADD5-0A2E61E77377}"/>
              </a:ext>
            </a:extLst>
          </p:cNvPr>
          <p:cNvSpPr>
            <a:spLocks noGrp="1"/>
          </p:cNvSpPr>
          <p:nvPr>
            <p:ph type="title"/>
          </p:nvPr>
        </p:nvSpPr>
        <p:spPr/>
        <p:txBody>
          <a:bodyPr/>
          <a:lstStyle/>
          <a:p>
            <a:r>
              <a:rPr lang="en-US" sz="4000" dirty="0"/>
              <a:t>Next Steps</a:t>
            </a:r>
          </a:p>
        </p:txBody>
      </p:sp>
      <p:sp>
        <p:nvSpPr>
          <p:cNvPr id="3" name="Content Placeholder 2">
            <a:extLst>
              <a:ext uri="{FF2B5EF4-FFF2-40B4-BE49-F238E27FC236}">
                <a16:creationId xmlns:a16="http://schemas.microsoft.com/office/drawing/2014/main" id="{DC4831D8-1766-4D5A-B6E4-ED2CAAD5346E}"/>
              </a:ext>
            </a:extLst>
          </p:cNvPr>
          <p:cNvSpPr>
            <a:spLocks noGrp="1"/>
          </p:cNvSpPr>
          <p:nvPr>
            <p:ph idx="1"/>
          </p:nvPr>
        </p:nvSpPr>
        <p:spPr>
          <a:xfrm>
            <a:off x="457200" y="1600200"/>
            <a:ext cx="8032110" cy="4525963"/>
          </a:xfrm>
        </p:spPr>
        <p:txBody>
          <a:bodyPr/>
          <a:lstStyle/>
          <a:p>
            <a:r>
              <a:rPr lang="en-US" sz="2400" dirty="0"/>
              <a:t>International Internal Erosion Breach Model Performance Evaluation</a:t>
            </a:r>
          </a:p>
          <a:p>
            <a:pPr marL="914400" lvl="1" indent="-457200">
              <a:buFont typeface="+mj-lt"/>
              <a:buAutoNum type="arabicPeriod"/>
            </a:pPr>
            <a:r>
              <a:rPr lang="en-US" sz="2200" dirty="0"/>
              <a:t>EMBREA – HR Wallingford (</a:t>
            </a:r>
            <a:r>
              <a:rPr lang="en-US" sz="2200" dirty="0">
                <a:hlinkClick r:id="rId2"/>
              </a:rPr>
              <a:t>www.dambreach.org</a:t>
            </a:r>
            <a:r>
              <a:rPr lang="en-US" sz="2200" dirty="0"/>
              <a:t>)</a:t>
            </a:r>
          </a:p>
          <a:p>
            <a:pPr marL="914400" lvl="1" indent="-457200">
              <a:buFont typeface="+mj-lt"/>
              <a:buAutoNum type="arabicPeriod"/>
            </a:pPr>
            <a:r>
              <a:rPr lang="en-US" sz="2200" dirty="0" err="1"/>
              <a:t>WinDAM</a:t>
            </a:r>
            <a:r>
              <a:rPr lang="en-US" sz="2200" dirty="0"/>
              <a:t> – USDA, KSU (</a:t>
            </a:r>
            <a:r>
              <a:rPr lang="en-US" sz="2200" dirty="0">
                <a:hlinkClick r:id="rId3"/>
              </a:rPr>
              <a:t>www.damsafety.info</a:t>
            </a:r>
            <a:r>
              <a:rPr lang="en-US" sz="2200" dirty="0"/>
              <a:t>)</a:t>
            </a:r>
          </a:p>
          <a:p>
            <a:pPr marL="914400" lvl="1" indent="-457200">
              <a:buFont typeface="+mj-lt"/>
              <a:buAutoNum type="arabicPeriod"/>
            </a:pPr>
            <a:r>
              <a:rPr lang="en-US" sz="2200" dirty="0"/>
              <a:t>AREBA – EDF</a:t>
            </a:r>
          </a:p>
          <a:p>
            <a:pPr marL="914400" lvl="1" indent="-457200">
              <a:buFont typeface="+mj-lt"/>
              <a:buAutoNum type="arabicPeriod"/>
            </a:pPr>
            <a:r>
              <a:rPr lang="en-US" sz="2200" dirty="0"/>
              <a:t>DL BREACH – Clarkson University</a:t>
            </a:r>
          </a:p>
          <a:p>
            <a:pPr marL="914400" lvl="1" indent="-457200">
              <a:buFont typeface="+mj-lt"/>
              <a:buAutoNum type="arabicPeriod"/>
            </a:pPr>
            <a:r>
              <a:rPr lang="en-US" sz="2200" dirty="0"/>
              <a:t>RUPRO – IRSTEA</a:t>
            </a:r>
          </a:p>
        </p:txBody>
      </p:sp>
      <p:pic>
        <p:nvPicPr>
          <p:cNvPr id="4" name="Picture 3">
            <a:extLst>
              <a:ext uri="{FF2B5EF4-FFF2-40B4-BE49-F238E27FC236}">
                <a16:creationId xmlns:a16="http://schemas.microsoft.com/office/drawing/2014/main" id="{DA8F21AC-A0FF-42E1-9382-528EF1FE1B90}"/>
              </a:ext>
            </a:extLst>
          </p:cNvPr>
          <p:cNvPicPr>
            <a:picLocks noChangeAspect="1"/>
          </p:cNvPicPr>
          <p:nvPr/>
        </p:nvPicPr>
        <p:blipFill>
          <a:blip r:embed="rId4"/>
          <a:stretch>
            <a:fillRect/>
          </a:stretch>
        </p:blipFill>
        <p:spPr>
          <a:xfrm>
            <a:off x="170992" y="4687334"/>
            <a:ext cx="8702368" cy="1140931"/>
          </a:xfrm>
          <a:prstGeom prst="rect">
            <a:avLst/>
          </a:prstGeom>
        </p:spPr>
      </p:pic>
      <p:pic>
        <p:nvPicPr>
          <p:cNvPr id="6" name="Picture 5" descr="A picture containing drawing, shirt&#10;&#10;Description automatically generated">
            <a:extLst>
              <a:ext uri="{FF2B5EF4-FFF2-40B4-BE49-F238E27FC236}">
                <a16:creationId xmlns:a16="http://schemas.microsoft.com/office/drawing/2014/main" id="{DBF314E6-B533-4BB3-9909-1939B4CCAC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49987" y="4965200"/>
            <a:ext cx="911485" cy="734535"/>
          </a:xfrm>
          <a:prstGeom prst="rect">
            <a:avLst/>
          </a:prstGeom>
        </p:spPr>
      </p:pic>
    </p:spTree>
    <p:extLst>
      <p:ext uri="{BB962C8B-B14F-4D97-AF65-F5344CB8AC3E}">
        <p14:creationId xmlns:p14="http://schemas.microsoft.com/office/powerpoint/2010/main" val="1311666202"/>
      </p:ext>
    </p:extLst>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BC071-76C6-41DF-9C59-0D09BDB2DA83}"/>
              </a:ext>
            </a:extLst>
          </p:cNvPr>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520994209"/>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461963" y="2084388"/>
            <a:ext cx="8229600" cy="1143000"/>
          </a:xfrm>
        </p:spPr>
        <p:txBody>
          <a:bodyPr/>
          <a:lstStyle/>
          <a:p>
            <a:pPr eaLnBrk="1" hangingPunct="1"/>
            <a:r>
              <a:rPr lang="en-US"/>
              <a:t>Questions?</a:t>
            </a:r>
          </a:p>
        </p:txBody>
      </p:sp>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4" descr="TuttleUSDA"/>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98425"/>
            <a:ext cx="5462587" cy="675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4"/>
          <p:cNvSpPr>
            <a:spLocks noGrp="1" noChangeArrowheads="1"/>
          </p:cNvSpPr>
          <p:nvPr>
            <p:ph type="title"/>
          </p:nvPr>
        </p:nvSpPr>
        <p:spPr>
          <a:xfrm>
            <a:off x="461963" y="357188"/>
            <a:ext cx="2189162" cy="2149475"/>
          </a:xfrm>
        </p:spPr>
        <p:txBody>
          <a:bodyPr/>
          <a:lstStyle/>
          <a:p>
            <a:pPr algn="l" eaLnBrk="1" hangingPunct="1"/>
            <a:r>
              <a:rPr lang="en-US" sz="3200"/>
              <a:t>Example:</a:t>
            </a:r>
            <a:br>
              <a:rPr lang="en-US" sz="3200"/>
            </a:br>
            <a:r>
              <a:rPr lang="en-US" sz="1200"/>
              <a:t> </a:t>
            </a:r>
            <a:br>
              <a:rPr lang="en-US" sz="1200"/>
            </a:br>
            <a:r>
              <a:rPr lang="en-US" sz="3200"/>
              <a:t>Tuttle Creek</a:t>
            </a:r>
            <a:br>
              <a:rPr lang="en-US" sz="3200"/>
            </a:br>
            <a:r>
              <a:rPr lang="en-US" sz="3200"/>
              <a:t>Spillway</a:t>
            </a:r>
          </a:p>
        </p:txBody>
      </p:sp>
    </p:spTree>
    <p:extLst>
      <p:ext uri="{BB962C8B-B14F-4D97-AF65-F5344CB8AC3E}">
        <p14:creationId xmlns:p14="http://schemas.microsoft.com/office/powerpoint/2010/main" val="978560312"/>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Group 3"/>
          <p:cNvGrpSpPr>
            <a:grpSpLocks/>
          </p:cNvGrpSpPr>
          <p:nvPr/>
        </p:nvGrpSpPr>
        <p:grpSpPr bwMode="auto">
          <a:xfrm>
            <a:off x="2843213" y="103188"/>
            <a:ext cx="5454650" cy="6754812"/>
            <a:chOff x="1791" y="63"/>
            <a:chExt cx="3386" cy="4255"/>
          </a:xfrm>
        </p:grpSpPr>
        <p:pic>
          <p:nvPicPr>
            <p:cNvPr id="17412" name="Picture 4" descr="TuttleErosion"/>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1" y="63"/>
              <a:ext cx="3386" cy="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AutoShape 5"/>
            <p:cNvSpPr>
              <a:spLocks noChangeArrowheads="1"/>
            </p:cNvSpPr>
            <p:nvPr/>
          </p:nvSpPr>
          <p:spPr bwMode="auto">
            <a:xfrm>
              <a:off x="3824" y="2426"/>
              <a:ext cx="1330" cy="242"/>
            </a:xfrm>
            <a:prstGeom prst="wedgeRoundRectCallout">
              <a:avLst>
                <a:gd name="adj1" fmla="val -91653"/>
                <a:gd name="adj2" fmla="val 160745"/>
                <a:gd name="adj3" fmla="val 16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b="1"/>
                <a:t>Actual Erosion</a:t>
              </a:r>
            </a:p>
          </p:txBody>
        </p:sp>
      </p:grpSp>
      <p:sp>
        <p:nvSpPr>
          <p:cNvPr id="17411" name="Rectangle 6"/>
          <p:cNvSpPr>
            <a:spLocks noGrp="1" noChangeArrowheads="1"/>
          </p:cNvSpPr>
          <p:nvPr>
            <p:ph type="title"/>
          </p:nvPr>
        </p:nvSpPr>
        <p:spPr>
          <a:xfrm>
            <a:off x="461963" y="357188"/>
            <a:ext cx="2189162" cy="2149475"/>
          </a:xfrm>
        </p:spPr>
        <p:txBody>
          <a:bodyPr/>
          <a:lstStyle/>
          <a:p>
            <a:pPr algn="l" eaLnBrk="1" hangingPunct="1"/>
            <a:r>
              <a:rPr lang="en-US" sz="3200"/>
              <a:t>Example:</a:t>
            </a:r>
            <a:br>
              <a:rPr lang="en-US" sz="3200"/>
            </a:br>
            <a:r>
              <a:rPr lang="en-US" sz="1200"/>
              <a:t> </a:t>
            </a:r>
            <a:br>
              <a:rPr lang="en-US" sz="1200"/>
            </a:br>
            <a:r>
              <a:rPr lang="en-US" sz="3200"/>
              <a:t>Tuttle Creek</a:t>
            </a:r>
            <a:br>
              <a:rPr lang="en-US" sz="3200"/>
            </a:br>
            <a:r>
              <a:rPr lang="en-US" sz="3200"/>
              <a:t>Spillway</a:t>
            </a:r>
          </a:p>
        </p:txBody>
      </p:sp>
    </p:spTree>
    <p:extLst>
      <p:ext uri="{BB962C8B-B14F-4D97-AF65-F5344CB8AC3E}">
        <p14:creationId xmlns:p14="http://schemas.microsoft.com/office/powerpoint/2010/main" val="3143828285"/>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sz="4000" dirty="0"/>
              <a:t>Causes of Dam Failures</a:t>
            </a:r>
          </a:p>
        </p:txBody>
      </p:sp>
      <p:sp>
        <p:nvSpPr>
          <p:cNvPr id="3075" name="Rectangle 3"/>
          <p:cNvSpPr>
            <a:spLocks noGrp="1" noChangeArrowheads="1"/>
          </p:cNvSpPr>
          <p:nvPr>
            <p:ph type="body" idx="1"/>
          </p:nvPr>
        </p:nvSpPr>
        <p:spPr/>
        <p:txBody>
          <a:bodyPr/>
          <a:lstStyle/>
          <a:p>
            <a:pPr eaLnBrk="1" hangingPunct="1">
              <a:lnSpc>
                <a:spcPct val="90000"/>
              </a:lnSpc>
              <a:buFontTx/>
              <a:buNone/>
            </a:pPr>
            <a:r>
              <a:rPr lang="en-US" sz="2400"/>
              <a:t>Causes of Dam Failures*				Percentage</a:t>
            </a:r>
          </a:p>
          <a:p>
            <a:pPr eaLnBrk="1" hangingPunct="1">
              <a:lnSpc>
                <a:spcPct val="90000"/>
              </a:lnSpc>
              <a:buFontTx/>
              <a:buNone/>
            </a:pPr>
            <a:endParaRPr lang="en-US" sz="2400"/>
          </a:p>
          <a:p>
            <a:pPr eaLnBrk="1" hangingPunct="1">
              <a:lnSpc>
                <a:spcPct val="90000"/>
              </a:lnSpc>
              <a:buFontTx/>
              <a:buNone/>
            </a:pPr>
            <a:r>
              <a:rPr lang="en-US" sz="2400"/>
              <a:t>Dam overtopping and auxiliary spillway failure	23 – 52%</a:t>
            </a:r>
          </a:p>
          <a:p>
            <a:pPr eaLnBrk="1" hangingPunct="1">
              <a:lnSpc>
                <a:spcPct val="90000"/>
              </a:lnSpc>
              <a:buFontTx/>
              <a:buNone/>
            </a:pPr>
            <a:r>
              <a:rPr lang="en-US" sz="2400"/>
              <a:t>Piping/seepage/internal erosion			25 – 44%</a:t>
            </a:r>
          </a:p>
          <a:p>
            <a:pPr eaLnBrk="1" hangingPunct="1">
              <a:lnSpc>
                <a:spcPct val="90000"/>
              </a:lnSpc>
              <a:buFontTx/>
              <a:buNone/>
            </a:pPr>
            <a:r>
              <a:rPr lang="en-US" sz="2400"/>
              <a:t>Slides							2 – 15%</a:t>
            </a:r>
          </a:p>
          <a:p>
            <a:pPr eaLnBrk="1" hangingPunct="1">
              <a:lnSpc>
                <a:spcPct val="90000"/>
              </a:lnSpc>
              <a:buFontTx/>
              <a:buNone/>
            </a:pPr>
            <a:r>
              <a:rPr lang="en-US" sz="2400"/>
              <a:t>Miscellaneous					9 – 40%</a:t>
            </a:r>
          </a:p>
          <a:p>
            <a:pPr eaLnBrk="1" hangingPunct="1">
              <a:lnSpc>
                <a:spcPct val="90000"/>
              </a:lnSpc>
              <a:buFontTx/>
              <a:buNone/>
            </a:pPr>
            <a:endParaRPr lang="en-US" sz="2400"/>
          </a:p>
          <a:p>
            <a:pPr eaLnBrk="1" hangingPunct="1">
              <a:lnSpc>
                <a:spcPct val="90000"/>
              </a:lnSpc>
              <a:buFontTx/>
              <a:buNone/>
            </a:pPr>
            <a:endParaRPr lang="en-US" sz="2400"/>
          </a:p>
          <a:p>
            <a:pPr eaLnBrk="1" hangingPunct="1">
              <a:lnSpc>
                <a:spcPct val="90000"/>
              </a:lnSpc>
              <a:buFontTx/>
              <a:buNone/>
            </a:pPr>
            <a:endParaRPr lang="en-US" sz="2400"/>
          </a:p>
          <a:p>
            <a:pPr eaLnBrk="1" hangingPunct="1">
              <a:lnSpc>
                <a:spcPct val="90000"/>
              </a:lnSpc>
              <a:buFontTx/>
              <a:buNone/>
            </a:pPr>
            <a:endParaRPr lang="en-US" sz="2400"/>
          </a:p>
          <a:p>
            <a:pPr eaLnBrk="1" hangingPunct="1">
              <a:lnSpc>
                <a:spcPct val="90000"/>
              </a:lnSpc>
              <a:buFontTx/>
              <a:buNone/>
            </a:pPr>
            <a:r>
              <a:rPr lang="en-US" sz="2400"/>
              <a:t>* V. Singh, “Dam breach modeling technology”, 1993.</a:t>
            </a:r>
          </a:p>
        </p:txBody>
      </p:sp>
      <p:sp>
        <p:nvSpPr>
          <p:cNvPr id="3076" name="Line 4"/>
          <p:cNvSpPr>
            <a:spLocks noChangeShapeType="1"/>
          </p:cNvSpPr>
          <p:nvPr/>
        </p:nvSpPr>
        <p:spPr bwMode="auto">
          <a:xfrm>
            <a:off x="539750" y="2238375"/>
            <a:ext cx="802640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7029" name="Oval 5"/>
          <p:cNvSpPr>
            <a:spLocks noChangeArrowheads="1"/>
          </p:cNvSpPr>
          <p:nvPr/>
        </p:nvSpPr>
        <p:spPr bwMode="auto">
          <a:xfrm>
            <a:off x="155575" y="2008188"/>
            <a:ext cx="8485188" cy="1612900"/>
          </a:xfrm>
          <a:prstGeom prst="ellipse">
            <a:avLst/>
          </a:prstGeom>
          <a:noFill/>
          <a:ln w="635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79481328"/>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57029"/>
                                        </p:tgtEl>
                                        <p:attrNameLst>
                                          <p:attrName>style.visibility</p:attrName>
                                        </p:attrNameLst>
                                      </p:cBhvr>
                                      <p:to>
                                        <p:strVal val="visible"/>
                                      </p:to>
                                    </p:set>
                                    <p:animEffect transition="in" filter="wedge">
                                      <p:cBhvr>
                                        <p:cTn id="7" dur="1000"/>
                                        <p:tgtEl>
                                          <p:spTgt spid="257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2" descr="⍬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0" y="1929904"/>
            <a:ext cx="4105275" cy="552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p:cNvSpPr>
            <a:spLocks noGrp="1" noChangeArrowheads="1"/>
          </p:cNvSpPr>
          <p:nvPr>
            <p:ph type="title"/>
          </p:nvPr>
        </p:nvSpPr>
        <p:spPr/>
        <p:txBody>
          <a:bodyPr/>
          <a:lstStyle/>
          <a:p>
            <a:pPr eaLnBrk="1" hangingPunct="1"/>
            <a:r>
              <a:rPr lang="en-US" sz="3600" dirty="0"/>
              <a:t>Windows</a:t>
            </a:r>
            <a:r>
              <a:rPr lang="en-US" sz="3600" baseline="30000" dirty="0"/>
              <a:t>*</a:t>
            </a:r>
            <a:r>
              <a:rPr lang="en-US" sz="3600" dirty="0"/>
              <a:t> Dam Analysis Modules (</a:t>
            </a:r>
            <a:r>
              <a:rPr lang="en-US" sz="3600" dirty="0" err="1"/>
              <a:t>WinDAM</a:t>
            </a:r>
            <a:r>
              <a:rPr lang="en-US" sz="3600" dirty="0"/>
              <a:t>)</a:t>
            </a:r>
          </a:p>
        </p:txBody>
      </p:sp>
      <p:sp>
        <p:nvSpPr>
          <p:cNvPr id="7172" name="Rectangle 13"/>
          <p:cNvSpPr>
            <a:spLocks noChangeArrowheads="1"/>
          </p:cNvSpPr>
          <p:nvPr/>
        </p:nvSpPr>
        <p:spPr bwMode="auto">
          <a:xfrm>
            <a:off x="309563" y="1815990"/>
            <a:ext cx="5068887" cy="69129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3" name="Rectangle 3"/>
          <p:cNvSpPr>
            <a:spLocks noGrp="1" noChangeArrowheads="1"/>
          </p:cNvSpPr>
          <p:nvPr>
            <p:ph type="body" idx="1"/>
          </p:nvPr>
        </p:nvSpPr>
        <p:spPr>
          <a:xfrm>
            <a:off x="608888" y="1413669"/>
            <a:ext cx="7912100" cy="882650"/>
          </a:xfrm>
        </p:spPr>
        <p:txBody>
          <a:bodyPr/>
          <a:lstStyle/>
          <a:p>
            <a:pPr marL="0" indent="0" eaLnBrk="1" hangingPunct="1">
              <a:lnSpc>
                <a:spcPct val="90000"/>
              </a:lnSpc>
              <a:buNone/>
            </a:pPr>
            <a:r>
              <a:rPr lang="en-US" sz="2800" dirty="0" err="1"/>
              <a:t>WinDAM</a:t>
            </a:r>
            <a:r>
              <a:rPr lang="en-US" sz="2800" dirty="0"/>
              <a:t> is a modular framework for the design and analysis of water control structures (dams).</a:t>
            </a:r>
            <a:endParaRPr lang="en-US" sz="800" dirty="0"/>
          </a:p>
          <a:p>
            <a:pPr marL="381000" indent="-381000" eaLnBrk="1" hangingPunct="1">
              <a:lnSpc>
                <a:spcPct val="90000"/>
              </a:lnSpc>
            </a:pPr>
            <a:endParaRPr lang="en-US" dirty="0">
              <a:solidFill>
                <a:srgbClr val="FFFF00"/>
              </a:solidFill>
            </a:endParaRPr>
          </a:p>
          <a:p>
            <a:pPr marL="495300" lvl="1" indent="0" eaLnBrk="1" hangingPunct="1">
              <a:lnSpc>
                <a:spcPct val="90000"/>
              </a:lnSpc>
              <a:buFontTx/>
              <a:buNone/>
            </a:pPr>
            <a:endParaRPr lang="en-US" dirty="0"/>
          </a:p>
        </p:txBody>
      </p:sp>
      <p:pic>
        <p:nvPicPr>
          <p:cNvPr id="7174" name="Picture 14" descr="TuttleCree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318" y="2507280"/>
            <a:ext cx="4163217" cy="322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3" name="Text Box 15"/>
          <p:cNvSpPr txBox="1">
            <a:spLocks noChangeArrowheads="1"/>
          </p:cNvSpPr>
          <p:nvPr/>
        </p:nvSpPr>
        <p:spPr bwMode="auto">
          <a:xfrm>
            <a:off x="6696867" y="4465935"/>
            <a:ext cx="592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accent2"/>
                </a:solidFill>
              </a:rPr>
              <a:t>A+</a:t>
            </a:r>
          </a:p>
        </p:txBody>
      </p:sp>
      <p:sp>
        <p:nvSpPr>
          <p:cNvPr id="7184" name="Text Box 16"/>
          <p:cNvSpPr txBox="1">
            <a:spLocks noChangeArrowheads="1"/>
          </p:cNvSpPr>
          <p:nvPr/>
        </p:nvSpPr>
        <p:spPr bwMode="auto">
          <a:xfrm>
            <a:off x="6992936" y="3301320"/>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accent2"/>
                </a:solidFill>
              </a:rPr>
              <a:t>B</a:t>
            </a:r>
          </a:p>
        </p:txBody>
      </p:sp>
      <p:sp>
        <p:nvSpPr>
          <p:cNvPr id="7185" name="Text Box 17"/>
          <p:cNvSpPr txBox="1">
            <a:spLocks noChangeArrowheads="1"/>
          </p:cNvSpPr>
          <p:nvPr/>
        </p:nvSpPr>
        <p:spPr bwMode="auto">
          <a:xfrm>
            <a:off x="7451725" y="3275013"/>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a:solidFill>
                  <a:schemeClr val="accent2"/>
                </a:solidFill>
              </a:rPr>
              <a:t>C</a:t>
            </a:r>
          </a:p>
        </p:txBody>
      </p:sp>
      <p:sp>
        <p:nvSpPr>
          <p:cNvPr id="10" name="Text Box 16"/>
          <p:cNvSpPr txBox="1">
            <a:spLocks noChangeArrowheads="1"/>
          </p:cNvSpPr>
          <p:nvPr/>
        </p:nvSpPr>
        <p:spPr bwMode="auto">
          <a:xfrm>
            <a:off x="7186498" y="3654425"/>
            <a:ext cx="404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b="1" dirty="0">
                <a:solidFill>
                  <a:schemeClr val="accent2"/>
                </a:solidFill>
              </a:rPr>
              <a:t>D</a:t>
            </a: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4847"/>
          </a:xfrm>
        </p:spPr>
        <p:txBody>
          <a:bodyPr/>
          <a:lstStyle/>
          <a:p>
            <a:r>
              <a:rPr lang="en-US" sz="3600" dirty="0"/>
              <a:t>Weir Upstream of Test Embankment</a:t>
            </a:r>
            <a:br>
              <a:rPr lang="en-US" sz="3600" dirty="0"/>
            </a:br>
            <a:r>
              <a:rPr lang="en-US" sz="2400" dirty="0"/>
              <a:t>USDA Hydraulic Engineering Research Unit (HERU)</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88" y="1188918"/>
            <a:ext cx="7934292" cy="553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544294" y="1188918"/>
            <a:ext cx="384050" cy="5530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28177"/>
      </p:ext>
    </p:extLst>
  </p:cSld>
  <p:clrMapOvr>
    <a:masterClrMapping/>
  </p:clrMapOvr>
  <p:transition spd="med">
    <p:fade thruBlk="1"/>
  </p:transition>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9809</TotalTime>
  <Words>1172</Words>
  <Application>Microsoft Office PowerPoint</Application>
  <PresentationFormat>On-screen Show (4:3)</PresentationFormat>
  <Paragraphs>188</Paragraphs>
  <Slides>44</Slides>
  <Notes>12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Symbol</vt:lpstr>
      <vt:lpstr>Times New Roman</vt:lpstr>
      <vt:lpstr>Default Design</vt:lpstr>
      <vt:lpstr>Sensitivity Analysis of Internal Erosion Models for Dam Safety</vt:lpstr>
      <vt:lpstr>Tuttle Creek Reservoir Dam</vt:lpstr>
      <vt:lpstr> Auxiliary Spillway Discharge (1993)</vt:lpstr>
      <vt:lpstr>Spillway After 1993 Flood</vt:lpstr>
      <vt:lpstr>Example:   Tuttle Creek Spillway</vt:lpstr>
      <vt:lpstr>Example:   Tuttle Creek Spillway</vt:lpstr>
      <vt:lpstr>Causes of Dam Failures</vt:lpstr>
      <vt:lpstr>Windows* Dam Analysis Modules (WinDAM)</vt:lpstr>
      <vt:lpstr>Weir Upstream of Test Embankment USDA Hydraulic Engineering Research Unit (HERU)</vt:lpstr>
      <vt:lpstr>Dam Overtopping Breach Analysis</vt:lpstr>
      <vt:lpstr>Dam Overtopping Breach Analysis</vt:lpstr>
      <vt:lpstr>Internal Erosion Analysis              (weak silty sand material - SM)</vt:lpstr>
      <vt:lpstr>t  &gt;&gt; tc    Rapid Internal Erosion</vt:lpstr>
      <vt:lpstr>WinDAM Headcut Model Input</vt:lpstr>
      <vt:lpstr>Internal Erosion Analysis     (stronger clay material - CL)</vt:lpstr>
      <vt:lpstr>t  ~ tc      Negligble Internal Erosion</vt:lpstr>
      <vt:lpstr>WinDAM Headcut Model Input</vt:lpstr>
      <vt:lpstr>JET Field test for kd</vt:lpstr>
      <vt:lpstr>JET Lab Samples</vt:lpstr>
      <vt:lpstr>PowerPoint Presentation</vt:lpstr>
      <vt:lpstr>WinDAM Computational Model</vt:lpstr>
      <vt:lpstr>Internal Erosion Flow Conditions</vt:lpstr>
      <vt:lpstr>WinDAM Output</vt:lpstr>
      <vt:lpstr>Using DAKOTA to drive the Analysis</vt:lpstr>
      <vt:lpstr>DAKOTA</vt:lpstr>
      <vt:lpstr>DAKOTA User Interface (for parameter studies)</vt:lpstr>
      <vt:lpstr>DAKOTA Input File</vt:lpstr>
      <vt:lpstr>Using DAKOTA to drive the Analysis</vt:lpstr>
      <vt:lpstr>Using DAKOTA to drive the Analysis</vt:lpstr>
      <vt:lpstr>DAKOTA Analysis Driver (WinDam.bat)</vt:lpstr>
      <vt:lpstr>DAKOTA Analysis Driver (WinDam.bat)</vt:lpstr>
      <vt:lpstr>Using DAKOTA to drive the Analysis</vt:lpstr>
      <vt:lpstr>DAKOTA Analysis Driver (WinDam.bat)</vt:lpstr>
      <vt:lpstr>Using DAKOTA to drive the Analysis</vt:lpstr>
      <vt:lpstr>Dakota 6.10 Input Format</vt:lpstr>
      <vt:lpstr>Centered Parameter Study Results</vt:lpstr>
      <vt:lpstr>PowerPoint Presentation</vt:lpstr>
      <vt:lpstr>Resulting Sobel Indices</vt:lpstr>
      <vt:lpstr>PowerPoint Presentation</vt:lpstr>
      <vt:lpstr>Summary</vt:lpstr>
      <vt:lpstr>http://www.damsafety.info</vt:lpstr>
      <vt:lpstr>Next Steps</vt:lpstr>
      <vt:lpstr>Next Steps</vt:lpstr>
      <vt:lpstr>Questions?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Distributed Hydrologic Simulation Environment with Latin Hypercube Sampling</dc:title>
  <dc:creator>Mitchell L. Neilsen</dc:creator>
  <cp:lastModifiedBy>Mitchell Neilsen</cp:lastModifiedBy>
  <cp:revision>227</cp:revision>
  <dcterms:created xsi:type="dcterms:W3CDTF">2004-11-07T03:28:37Z</dcterms:created>
  <dcterms:modified xsi:type="dcterms:W3CDTF">2019-12-04T01:24:10Z</dcterms:modified>
</cp:coreProperties>
</file>